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82" r:id="rId11"/>
    <p:sldId id="284" r:id="rId12"/>
    <p:sldId id="285" r:id="rId13"/>
    <p:sldId id="286" r:id="rId14"/>
    <p:sldId id="287" r:id="rId15"/>
    <p:sldId id="273" r:id="rId16"/>
    <p:sldId id="274" r:id="rId17"/>
    <p:sldId id="275" r:id="rId18"/>
    <p:sldId id="276" r:id="rId19"/>
    <p:sldId id="277" r:id="rId20"/>
    <p:sldId id="280" r:id="rId21"/>
    <p:sldId id="288" r:id="rId22"/>
    <p:sldId id="278" r:id="rId23"/>
    <p:sldId id="289" r:id="rId24"/>
    <p:sldId id="290" r:id="rId25"/>
    <p:sldId id="294" r:id="rId26"/>
    <p:sldId id="291" r:id="rId27"/>
    <p:sldId id="292" r:id="rId28"/>
    <p:sldId id="29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6B0FFF0-FDCB-451D-A21D-C01C7528A6A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CE9C80B-66B2-4A65-9EB5-B7E737D158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5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2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27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Factoring Binomials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Algebra 2 GHP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861" y="1066800"/>
            <a:ext cx="9144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800" dirty="0" smtClean="0"/>
              <a:t>**</a:t>
            </a:r>
            <a:r>
              <a:rPr lang="en-US" altLang="en-US" sz="4800" dirty="0"/>
              <a:t>Always look for a GCF before using any other factoring method.</a:t>
            </a:r>
          </a:p>
        </p:txBody>
      </p:sp>
    </p:spTree>
    <p:extLst>
      <p:ext uri="{BB962C8B-B14F-4D97-AF65-F5344CB8AC3E}">
        <p14:creationId xmlns:p14="http://schemas.microsoft.com/office/powerpoint/2010/main" val="107970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47700" y="334963"/>
            <a:ext cx="18288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800" u="sng" dirty="0" smtClean="0"/>
              <a:t>Steps</a:t>
            </a:r>
            <a:endParaRPr lang="en-US" altLang="en-US" sz="4400" dirty="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448830" y="1347914"/>
            <a:ext cx="67818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500" b="0" dirty="0"/>
              <a:t>1. Find the greatest common factor  </a:t>
            </a:r>
            <a:r>
              <a:rPr lang="en-US" altLang="en-US" sz="3500" b="0" dirty="0" smtClean="0"/>
              <a:t>(</a:t>
            </a:r>
            <a:r>
              <a:rPr lang="en-US" altLang="en-US" sz="3500" b="0" dirty="0"/>
              <a:t>GCF).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333500" y="2786720"/>
            <a:ext cx="6477000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500" b="0" dirty="0"/>
              <a:t>2. Divide the polynomial by the GCF. 	The quotient is the other factor.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372630" y="4531240"/>
            <a:ext cx="6858000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500" b="0" dirty="0"/>
              <a:t>3. Express the polynomial as the product 	of the quotient and the GCF.</a:t>
            </a:r>
          </a:p>
        </p:txBody>
      </p:sp>
    </p:spTree>
    <p:extLst>
      <p:ext uri="{BB962C8B-B14F-4D97-AF65-F5344CB8AC3E}">
        <p14:creationId xmlns:p14="http://schemas.microsoft.com/office/powerpoint/2010/main" val="235310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autoUpdateAnimBg="0"/>
      <p:bldP spid="4103" grpId="0" autoUpdateAnimBg="0"/>
      <p:bldP spid="410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041851"/>
              </p:ext>
            </p:extLst>
          </p:nvPr>
        </p:nvGraphicFramePr>
        <p:xfrm>
          <a:off x="0" y="622944"/>
          <a:ext cx="9250363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3" imgW="1739880" imgH="215640" progId="Equation.DSMT4">
                  <p:embed/>
                </p:oleObj>
              </mc:Choice>
              <mc:Fallback>
                <p:oleObj name="Equation" r:id="rId3" imgW="17398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2944"/>
                        <a:ext cx="9250363" cy="114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3438525" y="1749425"/>
          <a:ext cx="416242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5" imgW="723600" imgH="152280" progId="Equation.DSMT4">
                  <p:embed/>
                </p:oleObj>
              </mc:Choice>
              <mc:Fallback>
                <p:oleObj name="Equation" r:id="rId5" imgW="723600" imgH="152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8525" y="1749425"/>
                        <a:ext cx="416242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39763" y="1773238"/>
            <a:ext cx="251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000"/>
              <a:t>Step 1:</a:t>
            </a:r>
            <a:endParaRPr lang="en-US" altLang="en-US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69912" y="2867025"/>
            <a:ext cx="81930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400" dirty="0"/>
              <a:t>Step 2:  </a:t>
            </a:r>
            <a:r>
              <a:rPr lang="en-US" altLang="en-US" sz="4400" i="1" dirty="0"/>
              <a:t>Divide by GCF</a:t>
            </a:r>
            <a:endParaRPr lang="en-US" altLang="en-US" sz="4400" dirty="0"/>
          </a:p>
        </p:txBody>
      </p:sp>
      <p:graphicFrame>
        <p:nvGraphicFramePr>
          <p:cNvPr id="5133" name="Object 13"/>
          <p:cNvGraphicFramePr>
            <a:graphicFrameLocks noChangeAspect="1"/>
          </p:cNvGraphicFramePr>
          <p:nvPr/>
        </p:nvGraphicFramePr>
        <p:xfrm>
          <a:off x="0" y="3836988"/>
          <a:ext cx="8915400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Equation" r:id="rId7" imgW="1854200" imgH="203200" progId="Equation.DSMT4">
                  <p:embed/>
                </p:oleObj>
              </mc:Choice>
              <mc:Fallback>
                <p:oleObj name="Equation" r:id="rId7" imgW="18542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836988"/>
                        <a:ext cx="8915400" cy="976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4" name="Object 14"/>
          <p:cNvGraphicFramePr>
            <a:graphicFrameLocks noChangeAspect="1"/>
          </p:cNvGraphicFramePr>
          <p:nvPr/>
        </p:nvGraphicFramePr>
        <p:xfrm>
          <a:off x="2262188" y="5172075"/>
          <a:ext cx="4822825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quation" r:id="rId9" imgW="825500" imgH="177800" progId="Equation.DSMT4">
                  <p:embed/>
                </p:oleObj>
              </mc:Choice>
              <mc:Fallback>
                <p:oleObj name="Equation" r:id="rId9" imgW="825500" imgH="177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2188" y="5172075"/>
                        <a:ext cx="4822825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975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utoUpdateAnimBg="0"/>
      <p:bldP spid="5132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525463" y="4181475"/>
          <a:ext cx="7866062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3" imgW="1282700" imgH="203200" progId="Equation.DSMT4">
                  <p:embed/>
                </p:oleObj>
              </mc:Choice>
              <mc:Fallback>
                <p:oleObj name="Equation" r:id="rId3" imgW="12827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63" y="4181475"/>
                        <a:ext cx="7866062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28600" y="1143000"/>
            <a:ext cx="8915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400"/>
              <a:t>The answer should look like this:</a:t>
            </a:r>
          </a:p>
        </p:txBody>
      </p:sp>
      <p:graphicFrame>
        <p:nvGraphicFramePr>
          <p:cNvPr id="8203" name="Object 11"/>
          <p:cNvGraphicFramePr>
            <a:graphicFrameLocks noChangeAspect="1"/>
          </p:cNvGraphicFramePr>
          <p:nvPr/>
        </p:nvGraphicFramePr>
        <p:xfrm>
          <a:off x="381000" y="2514600"/>
          <a:ext cx="830580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5" imgW="1562100" imgH="177800" progId="Equation.DSMT4">
                  <p:embed/>
                </p:oleObj>
              </mc:Choice>
              <mc:Fallback>
                <p:oleObj name="Equation" r:id="rId5" imgW="1562100" imgH="177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514600"/>
                        <a:ext cx="8305800" cy="944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1212850" y="4156075"/>
            <a:ext cx="7275513" cy="14430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5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 build="p" autoUpdateAnimBg="0"/>
      <p:bldP spid="820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373659" y="685800"/>
            <a:ext cx="6400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400" dirty="0"/>
              <a:t>Factor these on your own looking for a GCF.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180984"/>
              </p:ext>
            </p:extLst>
          </p:nvPr>
        </p:nvGraphicFramePr>
        <p:xfrm>
          <a:off x="392113" y="2382838"/>
          <a:ext cx="8893175" cy="328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Equation" r:id="rId3" imgW="1993680" imgH="736560" progId="Equation.DSMT4">
                  <p:embed/>
                </p:oleObj>
              </mc:Choice>
              <mc:Fallback>
                <p:oleObj name="Equation" r:id="rId3" imgW="1993680" imgH="736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13" y="2382838"/>
                        <a:ext cx="8893175" cy="328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5819775" y="2533650"/>
          <a:ext cx="3328988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Equation" r:id="rId5" imgW="1168200" imgH="279360" progId="Equation.DSMT4">
                  <p:embed/>
                </p:oleObj>
              </mc:Choice>
              <mc:Fallback>
                <p:oleObj name="Equation" r:id="rId5" imgW="11682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9775" y="2533650"/>
                        <a:ext cx="3328988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5673725" y="3660775"/>
          <a:ext cx="301783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Equation" r:id="rId7" imgW="1079280" imgH="279360" progId="Equation.DSMT4">
                  <p:embed/>
                </p:oleObj>
              </mc:Choice>
              <mc:Fallback>
                <p:oleObj name="Equation" r:id="rId7" imgW="107928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725" y="3660775"/>
                        <a:ext cx="301783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2058988" y="5632450"/>
          <a:ext cx="576897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Equation" r:id="rId9" imgW="1866600" imgH="279360" progId="Equation.DSMT4">
                  <p:embed/>
                </p:oleObj>
              </mc:Choice>
              <mc:Fallback>
                <p:oleObj name="Equation" r:id="rId9" imgW="18666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8988" y="5632450"/>
                        <a:ext cx="5768975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6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165" name="Text Box 5"/>
          <p:cNvSpPr txBox="1">
            <a:spLocks noChangeArrowheads="1"/>
          </p:cNvSpPr>
          <p:nvPr/>
        </p:nvSpPr>
        <p:spPr bwMode="auto">
          <a:xfrm>
            <a:off x="838200" y="1946275"/>
            <a:ext cx="7315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/>
              <a:t>Factor out the GCF in each of the following polynomials.</a:t>
            </a:r>
          </a:p>
        </p:txBody>
      </p:sp>
      <p:sp>
        <p:nvSpPr>
          <p:cNvPr id="1244166" name="Text Box 6"/>
          <p:cNvSpPr txBox="1">
            <a:spLocks noChangeArrowheads="1"/>
          </p:cNvSpPr>
          <p:nvPr/>
        </p:nvSpPr>
        <p:spPr bwMode="auto">
          <a:xfrm>
            <a:off x="838200" y="3089275"/>
            <a:ext cx="7772400" cy="308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9144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3716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8288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2860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en-US" altLang="en-US" sz="2800" dirty="0" smtClean="0">
                <a:solidFill>
                  <a:schemeClr val="tx2"/>
                </a:solidFill>
                <a:latin typeface="Times New Roman" pitchFamily="18" charset="0"/>
              </a:rPr>
              <a:t>11)</a:t>
            </a:r>
            <a:r>
              <a:rPr lang="en-US" altLang="en-US" sz="2800" dirty="0" smtClean="0">
                <a:latin typeface="Times New Roman" pitchFamily="18" charset="0"/>
              </a:rPr>
              <a:t>  </a:t>
            </a:r>
            <a:r>
              <a:rPr lang="en-US" altLang="en-US" sz="2800" dirty="0">
                <a:latin typeface="Times New Roman" pitchFamily="18" charset="0"/>
              </a:rPr>
              <a:t>6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baseline="30000" dirty="0">
                <a:latin typeface="Times New Roman" pitchFamily="18" charset="0"/>
              </a:rPr>
              <a:t>3</a:t>
            </a:r>
            <a:r>
              <a:rPr lang="en-US" altLang="en-US" sz="2800" dirty="0">
                <a:latin typeface="Times New Roman" pitchFamily="18" charset="0"/>
              </a:rPr>
              <a:t> – 9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baseline="30000" dirty="0">
                <a:latin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</a:rPr>
              <a:t> + 12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</a:rPr>
              <a:t> =</a:t>
            </a:r>
          </a:p>
          <a:p>
            <a:pPr>
              <a:spcBef>
                <a:spcPct val="20000"/>
              </a:spcBef>
            </a:pPr>
            <a:r>
              <a:rPr lang="en-US" altLang="en-US" sz="2800" dirty="0">
                <a:latin typeface="Times New Roman" pitchFamily="18" charset="0"/>
              </a:rPr>
              <a:t>	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3</a:t>
            </a:r>
            <a:r>
              <a:rPr lang="en-US" altLang="en-US" sz="2800" dirty="0">
                <a:latin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4 =</a:t>
            </a:r>
            <a:endParaRPr lang="en-US" altLang="en-US" sz="2800" dirty="0">
              <a:latin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en-US" altLang="en-US" sz="2800" dirty="0">
                <a:latin typeface="Times New Roman" pitchFamily="18" charset="0"/>
              </a:rPr>
              <a:t>	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3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</a:rPr>
              <a:t>(2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baseline="30000" dirty="0">
                <a:latin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</a:rPr>
              <a:t> – 3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</a:rPr>
              <a:t> + 4)</a:t>
            </a:r>
          </a:p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en-US" altLang="en-US" sz="2800" dirty="0" smtClean="0">
                <a:solidFill>
                  <a:schemeClr val="tx2"/>
                </a:solidFill>
                <a:latin typeface="Times New Roman" pitchFamily="18" charset="0"/>
              </a:rPr>
              <a:t>12)</a:t>
            </a:r>
            <a:r>
              <a:rPr lang="en-US" altLang="en-US" sz="2800" dirty="0" smtClean="0">
                <a:latin typeface="Times New Roman" pitchFamily="18" charset="0"/>
              </a:rPr>
              <a:t>  </a:t>
            </a:r>
            <a:r>
              <a:rPr lang="en-US" altLang="en-US" sz="2800" dirty="0">
                <a:latin typeface="Times New Roman" pitchFamily="18" charset="0"/>
              </a:rPr>
              <a:t>14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baseline="30000" dirty="0">
                <a:latin typeface="Times New Roman" pitchFamily="18" charset="0"/>
              </a:rPr>
              <a:t>3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</a:rPr>
              <a:t> + 7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baseline="30000" dirty="0">
                <a:latin typeface="Times New Roman" pitchFamily="18" charset="0"/>
              </a:rPr>
              <a:t>2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</a:rPr>
              <a:t> – 7</a:t>
            </a:r>
            <a:r>
              <a:rPr lang="en-US" altLang="en-US" sz="2800" i="1" dirty="0">
                <a:latin typeface="Times New Roman" pitchFamily="18" charset="0"/>
              </a:rPr>
              <a:t>xy =</a:t>
            </a:r>
          </a:p>
          <a:p>
            <a:pPr>
              <a:spcBef>
                <a:spcPct val="20000"/>
              </a:spcBef>
            </a:pPr>
            <a:r>
              <a:rPr lang="en-US" altLang="en-US" sz="2800" dirty="0">
                <a:latin typeface="Times New Roman" pitchFamily="18" charset="0"/>
              </a:rPr>
              <a:t>	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7</a:t>
            </a:r>
            <a:r>
              <a:rPr lang="en-US" altLang="en-US" sz="2800" dirty="0">
                <a:latin typeface="Times New Roman" pitchFamily="18" charset="0"/>
              </a:rPr>
              <a:t> 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x –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1 =</a:t>
            </a:r>
          </a:p>
          <a:p>
            <a:pPr>
              <a:spcBef>
                <a:spcPct val="20000"/>
              </a:spcBef>
            </a:pP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7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</a:rPr>
              <a:t>xy</a:t>
            </a:r>
            <a:r>
              <a:rPr lang="en-US" altLang="en-US" sz="2800" dirty="0">
                <a:latin typeface="Times New Roman" pitchFamily="18" charset="0"/>
              </a:rPr>
              <a:t>(2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baseline="30000" dirty="0">
                <a:latin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</a:rPr>
              <a:t> + 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</a:rPr>
              <a:t> – 1)</a:t>
            </a:r>
          </a:p>
        </p:txBody>
      </p:sp>
      <p:sp>
        <p:nvSpPr>
          <p:cNvPr id="1244167" name="Rectangle 7"/>
          <p:cNvSpPr>
            <a:spLocks noChangeArrowheads="1"/>
          </p:cNvSpPr>
          <p:nvPr/>
        </p:nvSpPr>
        <p:spPr bwMode="auto">
          <a:xfrm>
            <a:off x="492211" y="873469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Factoring out the GCF</a:t>
            </a:r>
          </a:p>
        </p:txBody>
      </p:sp>
    </p:spTree>
    <p:extLst>
      <p:ext uri="{BB962C8B-B14F-4D97-AF65-F5344CB8AC3E}">
        <p14:creationId xmlns:p14="http://schemas.microsoft.com/office/powerpoint/2010/main" val="1869768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4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4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4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4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44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44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441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4165" grpId="0" build="p" autoUpdateAnimBg="0"/>
      <p:bldP spid="1244166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189" name="Text Box 5"/>
          <p:cNvSpPr txBox="1">
            <a:spLocks noChangeArrowheads="1"/>
          </p:cNvSpPr>
          <p:nvPr/>
        </p:nvSpPr>
        <p:spPr bwMode="auto">
          <a:xfrm>
            <a:off x="838200" y="1946275"/>
            <a:ext cx="7315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dirty="0"/>
              <a:t>Factor out the GCF in each of the following polynomials.</a:t>
            </a:r>
          </a:p>
        </p:txBody>
      </p:sp>
      <p:sp>
        <p:nvSpPr>
          <p:cNvPr id="1245190" name="Text Box 6"/>
          <p:cNvSpPr txBox="1">
            <a:spLocks noChangeArrowheads="1"/>
          </p:cNvSpPr>
          <p:nvPr/>
        </p:nvSpPr>
        <p:spPr bwMode="auto">
          <a:xfrm>
            <a:off x="914400" y="3089275"/>
            <a:ext cx="7620000" cy="308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9144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3716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8288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2860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dirty="0" smtClean="0">
                <a:solidFill>
                  <a:schemeClr val="tx2"/>
                </a:solidFill>
                <a:latin typeface="Times New Roman" pitchFamily="18" charset="0"/>
              </a:rPr>
              <a:t>13)</a:t>
            </a:r>
            <a:r>
              <a:rPr lang="en-US" altLang="en-US" sz="2800" dirty="0" smtClean="0">
                <a:latin typeface="Times New Roman" pitchFamily="18" charset="0"/>
              </a:rPr>
              <a:t>  </a:t>
            </a:r>
            <a:r>
              <a:rPr lang="en-US" altLang="en-US" sz="2800" dirty="0">
                <a:latin typeface="Times New Roman" pitchFamily="18" charset="0"/>
              </a:rPr>
              <a:t>6(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</a:rPr>
              <a:t> + 2) – 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</a:rPr>
              <a:t>(</a:t>
            </a:r>
            <a:r>
              <a:rPr lang="en-US" altLang="en-US" sz="2800" i="1" dirty="0">
                <a:latin typeface="Times New Roman" pitchFamily="18" charset="0"/>
              </a:rPr>
              <a:t>x</a:t>
            </a:r>
            <a:r>
              <a:rPr lang="en-US" altLang="en-US" sz="2800" dirty="0">
                <a:latin typeface="Times New Roman" pitchFamily="18" charset="0"/>
              </a:rPr>
              <a:t> + 2) =</a:t>
            </a:r>
          </a:p>
          <a:p>
            <a:pPr lvl="1">
              <a:spcBef>
                <a:spcPct val="20000"/>
              </a:spcBef>
            </a:pPr>
            <a:r>
              <a:rPr lang="en-US" altLang="en-US" sz="2800" dirty="0">
                <a:latin typeface="Times New Roman" pitchFamily="18" charset="0"/>
              </a:rPr>
              <a:t>6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</a:rPr>
              <a:t>x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 + 2)</a:t>
            </a:r>
            <a:r>
              <a:rPr lang="en-US" altLang="en-US" sz="2800" dirty="0">
                <a:latin typeface="Times New Roman" pitchFamily="18" charset="0"/>
              </a:rPr>
              <a:t> – 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</a:rPr>
              <a:t>x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 + 2) </a:t>
            </a:r>
            <a:r>
              <a:rPr lang="en-US" altLang="en-US" sz="2800" dirty="0">
                <a:latin typeface="Times New Roman" pitchFamily="18" charset="0"/>
              </a:rPr>
              <a:t>=</a:t>
            </a:r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</a:rPr>
              <a:t>x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 + 2)</a:t>
            </a:r>
            <a:r>
              <a:rPr lang="en-US" altLang="en-US" sz="2800" dirty="0">
                <a:latin typeface="Times New Roman" pitchFamily="18" charset="0"/>
              </a:rPr>
              <a:t>(6 – 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en-US" altLang="en-US" dirty="0" smtClean="0">
                <a:solidFill>
                  <a:schemeClr val="tx2"/>
                </a:solidFill>
                <a:latin typeface="Times New Roman" pitchFamily="18" charset="0"/>
              </a:rPr>
              <a:t>14)</a:t>
            </a:r>
            <a:r>
              <a:rPr lang="en-US" altLang="en-US" sz="2800" dirty="0" smtClean="0">
                <a:latin typeface="Times New Roman" pitchFamily="18" charset="0"/>
              </a:rPr>
              <a:t>  </a:t>
            </a:r>
            <a:r>
              <a:rPr lang="en-US" altLang="en-US" sz="2800" i="1" dirty="0" err="1">
                <a:latin typeface="Times New Roman" pitchFamily="18" charset="0"/>
              </a:rPr>
              <a:t>xy</a:t>
            </a:r>
            <a:r>
              <a:rPr lang="en-US" altLang="en-US" sz="2800" dirty="0">
                <a:latin typeface="Times New Roman" pitchFamily="18" charset="0"/>
              </a:rPr>
              <a:t>(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</a:rPr>
              <a:t> + 1) – (</a:t>
            </a:r>
            <a:r>
              <a:rPr lang="en-US" altLang="en-US" sz="2800" i="1" dirty="0">
                <a:latin typeface="Times New Roman" pitchFamily="18" charset="0"/>
              </a:rPr>
              <a:t>y</a:t>
            </a:r>
            <a:r>
              <a:rPr lang="en-US" altLang="en-US" sz="2800" dirty="0">
                <a:latin typeface="Times New Roman" pitchFamily="18" charset="0"/>
              </a:rPr>
              <a:t> + 1) =</a:t>
            </a:r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i="1" dirty="0" err="1">
                <a:latin typeface="Times New Roman" pitchFamily="18" charset="0"/>
              </a:rPr>
              <a:t>xy</a:t>
            </a:r>
            <a:r>
              <a:rPr lang="en-US" altLang="en-US" sz="2800" dirty="0">
                <a:latin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</a:rPr>
              <a:t>y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 + 1)</a:t>
            </a:r>
            <a:r>
              <a:rPr lang="en-US" altLang="en-US" sz="2800" dirty="0">
                <a:latin typeface="Times New Roman" pitchFamily="18" charset="0"/>
              </a:rPr>
              <a:t> – 1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</a:rPr>
              <a:t>y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 + 1)</a:t>
            </a:r>
            <a:r>
              <a:rPr lang="en-US" altLang="en-US" sz="2800" dirty="0">
                <a:latin typeface="Times New Roman" pitchFamily="18" charset="0"/>
              </a:rPr>
              <a:t> =</a:t>
            </a:r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altLang="en-US" sz="2800" b="1" i="1" dirty="0">
                <a:solidFill>
                  <a:schemeClr val="accent2"/>
                </a:solidFill>
                <a:latin typeface="Times New Roman" pitchFamily="18" charset="0"/>
              </a:rPr>
              <a:t>y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 + 1)</a:t>
            </a:r>
            <a:r>
              <a:rPr lang="en-US" altLang="en-US" sz="2800" dirty="0">
                <a:latin typeface="Times New Roman" pitchFamily="18" charset="0"/>
              </a:rPr>
              <a:t>(</a:t>
            </a:r>
            <a:r>
              <a:rPr lang="en-US" altLang="en-US" sz="2800" i="1" dirty="0" err="1">
                <a:latin typeface="Times New Roman" pitchFamily="18" charset="0"/>
              </a:rPr>
              <a:t>xy</a:t>
            </a:r>
            <a:r>
              <a:rPr lang="en-US" altLang="en-US" sz="2800" dirty="0">
                <a:latin typeface="Times New Roman" pitchFamily="18" charset="0"/>
              </a:rPr>
              <a:t> – 1)</a:t>
            </a:r>
          </a:p>
        </p:txBody>
      </p:sp>
      <p:sp>
        <p:nvSpPr>
          <p:cNvPr id="1245191" name="Rectangle 7"/>
          <p:cNvSpPr>
            <a:spLocks noChangeArrowheads="1"/>
          </p:cNvSpPr>
          <p:nvPr/>
        </p:nvSpPr>
        <p:spPr bwMode="auto">
          <a:xfrm>
            <a:off x="457200" y="21431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endParaRPr lang="en-US" altLang="en-US" dirty="0" smtClean="0"/>
          </a:p>
          <a:p>
            <a:endParaRPr lang="en-US" altLang="en-US" dirty="0"/>
          </a:p>
          <a:p>
            <a:r>
              <a:rPr lang="en-US" altLang="en-US" dirty="0" smtClean="0"/>
              <a:t>Factoring </a:t>
            </a:r>
            <a:r>
              <a:rPr lang="en-US" altLang="en-US" dirty="0"/>
              <a:t>out the GCF</a:t>
            </a:r>
          </a:p>
        </p:txBody>
      </p:sp>
    </p:spTree>
    <p:extLst>
      <p:ext uri="{BB962C8B-B14F-4D97-AF65-F5344CB8AC3E}">
        <p14:creationId xmlns:p14="http://schemas.microsoft.com/office/powerpoint/2010/main" val="10584456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5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5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5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5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45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45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45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5189" grpId="0" build="p" autoUpdateAnimBg="0"/>
      <p:bldP spid="1245190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306" name="Text Box 2"/>
          <p:cNvSpPr txBox="1">
            <a:spLocks noChangeArrowheads="1"/>
          </p:cNvSpPr>
          <p:nvPr/>
        </p:nvSpPr>
        <p:spPr bwMode="auto">
          <a:xfrm>
            <a:off x="381000" y="1143000"/>
            <a:ext cx="8382000" cy="235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en-US" sz="2800"/>
              <a:t>Remember that factoring out the GCF from the terms of a polynomial should always be the first step in factoring a polynomial.  </a:t>
            </a:r>
          </a:p>
          <a:p>
            <a:pPr>
              <a:spcBef>
                <a:spcPct val="30000"/>
              </a:spcBef>
            </a:pPr>
            <a:r>
              <a:rPr lang="en-US" altLang="en-US" sz="2800"/>
              <a:t>This will usually be followed by additional steps in the process. </a:t>
            </a:r>
          </a:p>
        </p:txBody>
      </p:sp>
      <p:sp>
        <p:nvSpPr>
          <p:cNvPr id="1250310" name="Text Box 6"/>
          <p:cNvSpPr txBox="1">
            <a:spLocks noChangeArrowheads="1"/>
          </p:cNvSpPr>
          <p:nvPr/>
        </p:nvSpPr>
        <p:spPr bwMode="auto">
          <a:xfrm>
            <a:off x="889686" y="3507774"/>
            <a:ext cx="784860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en-US" sz="2800" dirty="0"/>
              <a:t>15) Factor </a:t>
            </a:r>
            <a:r>
              <a:rPr lang="en-US" altLang="en-US" sz="2800" dirty="0"/>
              <a:t>90 + 15</a:t>
            </a:r>
            <a:r>
              <a:rPr lang="en-US" altLang="en-US" sz="2800" i="1" dirty="0"/>
              <a:t>y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– 18</a:t>
            </a:r>
            <a:r>
              <a:rPr lang="en-US" altLang="en-US" sz="2800" i="1" dirty="0"/>
              <a:t>x</a:t>
            </a:r>
            <a:r>
              <a:rPr lang="en-US" altLang="en-US" sz="2800" dirty="0"/>
              <a:t> – </a:t>
            </a:r>
            <a:r>
              <a:rPr lang="en-US" altLang="en-US" sz="2800" dirty="0" smtClean="0"/>
              <a:t>3</a:t>
            </a:r>
            <a:r>
              <a:rPr lang="en-US" altLang="en-US" sz="2800" i="1" dirty="0" smtClean="0"/>
              <a:t>xy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.</a:t>
            </a:r>
          </a:p>
          <a:p>
            <a:pPr>
              <a:spcBef>
                <a:spcPct val="20000"/>
              </a:spcBef>
            </a:pPr>
            <a:r>
              <a:rPr lang="en-US" altLang="en-US" sz="2800" dirty="0" smtClean="0"/>
              <a:t>	90 + 15</a:t>
            </a:r>
            <a:r>
              <a:rPr lang="en-US" altLang="en-US" sz="2800" i="1" dirty="0" smtClean="0"/>
              <a:t>y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 – 18</a:t>
            </a:r>
            <a:r>
              <a:rPr lang="en-US" altLang="en-US" sz="2800" i="1" dirty="0" smtClean="0"/>
              <a:t>x</a:t>
            </a:r>
            <a:r>
              <a:rPr lang="en-US" altLang="en-US" sz="2800" dirty="0" smtClean="0"/>
              <a:t> – 3</a:t>
            </a:r>
            <a:r>
              <a:rPr lang="en-US" altLang="en-US" sz="2800" i="1" dirty="0" smtClean="0"/>
              <a:t>xy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 = </a:t>
            </a:r>
          </a:p>
          <a:p>
            <a:pPr>
              <a:spcBef>
                <a:spcPct val="20000"/>
              </a:spcBef>
            </a:pPr>
            <a:r>
              <a:rPr lang="en-US" altLang="en-US" sz="2800" dirty="0" smtClean="0"/>
              <a:t>	3(30 + 5</a:t>
            </a:r>
            <a:r>
              <a:rPr lang="en-US" altLang="en-US" sz="2800" i="1" dirty="0" smtClean="0"/>
              <a:t>y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 – 6</a:t>
            </a:r>
            <a:r>
              <a:rPr lang="en-US" altLang="en-US" sz="2800" i="1" dirty="0" smtClean="0"/>
              <a:t>x</a:t>
            </a:r>
            <a:r>
              <a:rPr lang="en-US" altLang="en-US" sz="2800" dirty="0" smtClean="0"/>
              <a:t> – </a:t>
            </a:r>
            <a:r>
              <a:rPr lang="en-US" altLang="en-US" sz="2800" i="1" dirty="0" smtClean="0"/>
              <a:t>xy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) =</a:t>
            </a:r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 smtClean="0"/>
              <a:t>	3(</a:t>
            </a:r>
            <a:r>
              <a:rPr lang="en-US" altLang="en-US" sz="2800" b="1" dirty="0" smtClean="0">
                <a:solidFill>
                  <a:schemeClr val="accent2"/>
                </a:solidFill>
              </a:rPr>
              <a:t>5</a:t>
            </a:r>
            <a:r>
              <a:rPr lang="en-US" altLang="en-US" sz="2800" dirty="0" smtClean="0"/>
              <a:t> </a:t>
            </a:r>
            <a:r>
              <a:rPr lang="en-US" altLang="en-US" dirty="0"/>
              <a:t>· </a:t>
            </a:r>
            <a:r>
              <a:rPr lang="en-US" altLang="en-US" sz="2800" dirty="0">
                <a:cs typeface="Times New Roman" pitchFamily="18" charset="0"/>
              </a:rPr>
              <a:t>6</a:t>
            </a:r>
            <a:r>
              <a:rPr lang="en-US" altLang="en-US" sz="2800" dirty="0"/>
              <a:t> + </a:t>
            </a:r>
            <a:r>
              <a:rPr lang="en-US" altLang="en-US" sz="2800" b="1" dirty="0">
                <a:solidFill>
                  <a:schemeClr val="accent2"/>
                </a:solidFill>
              </a:rPr>
              <a:t>5</a:t>
            </a:r>
            <a:r>
              <a:rPr lang="en-US" altLang="en-US" sz="2800" dirty="0"/>
              <a:t> </a:t>
            </a:r>
            <a:r>
              <a:rPr lang="en-US" altLang="en-US" dirty="0"/>
              <a:t>· </a:t>
            </a:r>
            <a:r>
              <a:rPr lang="en-US" altLang="en-US" sz="2800" i="1" dirty="0"/>
              <a:t>y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– 6 </a:t>
            </a:r>
            <a:r>
              <a:rPr lang="en-US" altLang="en-US" dirty="0"/>
              <a:t>· </a:t>
            </a:r>
            <a:r>
              <a:rPr lang="en-US" altLang="en-US" sz="2800" b="1" i="1" dirty="0">
                <a:solidFill>
                  <a:schemeClr val="folHlink"/>
                </a:solidFill>
              </a:rPr>
              <a:t>x</a:t>
            </a:r>
            <a:r>
              <a:rPr lang="en-US" altLang="en-US" sz="2800" dirty="0"/>
              <a:t> – </a:t>
            </a:r>
            <a:r>
              <a:rPr lang="en-US" altLang="en-US" sz="2800" b="1" i="1" dirty="0">
                <a:solidFill>
                  <a:schemeClr val="folHlink"/>
                </a:solidFill>
              </a:rPr>
              <a:t>x</a:t>
            </a:r>
            <a:r>
              <a:rPr lang="en-US" altLang="en-US" sz="2800" i="1" dirty="0"/>
              <a:t> </a:t>
            </a:r>
            <a:r>
              <a:rPr lang="en-US" altLang="en-US" dirty="0"/>
              <a:t>· </a:t>
            </a:r>
            <a:r>
              <a:rPr lang="en-US" altLang="en-US" sz="2800" i="1" dirty="0"/>
              <a:t>y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) = </a:t>
            </a:r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 smtClean="0"/>
              <a:t>	3(</a:t>
            </a:r>
            <a:r>
              <a:rPr lang="en-US" altLang="en-US" sz="2800" b="1" dirty="0" smtClean="0">
                <a:solidFill>
                  <a:schemeClr val="accent2"/>
                </a:solidFill>
              </a:rPr>
              <a:t>5</a:t>
            </a:r>
            <a:r>
              <a:rPr lang="en-US" altLang="en-US" sz="2800" b="1" dirty="0" smtClean="0">
                <a:solidFill>
                  <a:schemeClr val="accent1"/>
                </a:solidFill>
              </a:rPr>
              <a:t>(6 </a:t>
            </a:r>
            <a:r>
              <a:rPr lang="en-US" altLang="en-US" sz="2800" b="1" dirty="0">
                <a:solidFill>
                  <a:schemeClr val="accent1"/>
                </a:solidFill>
              </a:rPr>
              <a:t>+ </a:t>
            </a:r>
            <a:r>
              <a:rPr lang="en-US" altLang="en-US" sz="2800" b="1" i="1" dirty="0">
                <a:solidFill>
                  <a:schemeClr val="accent1"/>
                </a:solidFill>
              </a:rPr>
              <a:t>y</a:t>
            </a:r>
            <a:r>
              <a:rPr lang="en-US" altLang="en-US" sz="2800" b="1" baseline="30000" dirty="0">
                <a:solidFill>
                  <a:schemeClr val="accent1"/>
                </a:solidFill>
              </a:rPr>
              <a:t>2</a:t>
            </a:r>
            <a:r>
              <a:rPr lang="en-US" altLang="en-US" sz="2800" b="1" dirty="0">
                <a:solidFill>
                  <a:schemeClr val="accent1"/>
                </a:solidFill>
              </a:rPr>
              <a:t>)</a:t>
            </a:r>
            <a:r>
              <a:rPr lang="en-US" altLang="en-US" sz="2800" dirty="0">
                <a:solidFill>
                  <a:schemeClr val="accent1"/>
                </a:solidFill>
              </a:rPr>
              <a:t> </a:t>
            </a:r>
            <a:r>
              <a:rPr lang="en-US" altLang="en-US" sz="2800" dirty="0"/>
              <a:t>– </a:t>
            </a:r>
            <a:r>
              <a:rPr lang="en-US" altLang="en-US" sz="2800" b="1" i="1" dirty="0">
                <a:solidFill>
                  <a:schemeClr val="folHlink"/>
                </a:solidFill>
              </a:rPr>
              <a:t>x</a:t>
            </a:r>
            <a:r>
              <a:rPr lang="en-US" altLang="en-US" sz="2800" b="1" i="1" dirty="0">
                <a:solidFill>
                  <a:srgbClr val="D02800"/>
                </a:solidFill>
              </a:rPr>
              <a:t> </a:t>
            </a:r>
            <a:r>
              <a:rPr lang="en-US" altLang="en-US" sz="2800" b="1" dirty="0">
                <a:solidFill>
                  <a:schemeClr val="accent1"/>
                </a:solidFill>
              </a:rPr>
              <a:t>(6 + </a:t>
            </a:r>
            <a:r>
              <a:rPr lang="en-US" altLang="en-US" sz="2800" b="1" i="1" dirty="0">
                <a:solidFill>
                  <a:schemeClr val="accent1"/>
                </a:solidFill>
              </a:rPr>
              <a:t>y</a:t>
            </a:r>
            <a:r>
              <a:rPr lang="en-US" altLang="en-US" sz="2800" b="1" baseline="30000" dirty="0">
                <a:solidFill>
                  <a:schemeClr val="accent1"/>
                </a:solidFill>
              </a:rPr>
              <a:t>2</a:t>
            </a:r>
            <a:r>
              <a:rPr lang="en-US" altLang="en-US" sz="2800" b="1" dirty="0">
                <a:solidFill>
                  <a:schemeClr val="accent1"/>
                </a:solidFill>
              </a:rPr>
              <a:t>)</a:t>
            </a:r>
            <a:r>
              <a:rPr lang="en-US" altLang="en-US" sz="2800" dirty="0"/>
              <a:t>) =</a:t>
            </a:r>
          </a:p>
          <a:p>
            <a:pPr lv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 smtClean="0"/>
              <a:t>	3</a:t>
            </a:r>
            <a:r>
              <a:rPr lang="en-US" altLang="en-US" sz="2800" b="1" dirty="0" smtClean="0">
                <a:solidFill>
                  <a:schemeClr val="accent1"/>
                </a:solidFill>
              </a:rPr>
              <a:t>(6 </a:t>
            </a:r>
            <a:r>
              <a:rPr lang="en-US" altLang="en-US" sz="2800" b="1" dirty="0">
                <a:solidFill>
                  <a:schemeClr val="accent1"/>
                </a:solidFill>
              </a:rPr>
              <a:t>+ </a:t>
            </a:r>
            <a:r>
              <a:rPr lang="en-US" altLang="en-US" sz="2800" b="1" i="1" dirty="0">
                <a:solidFill>
                  <a:schemeClr val="accent1"/>
                </a:solidFill>
              </a:rPr>
              <a:t>y</a:t>
            </a:r>
            <a:r>
              <a:rPr lang="en-US" altLang="en-US" sz="2800" b="1" baseline="30000" dirty="0">
                <a:solidFill>
                  <a:schemeClr val="accent1"/>
                </a:solidFill>
              </a:rPr>
              <a:t>2</a:t>
            </a:r>
            <a:r>
              <a:rPr lang="en-US" altLang="en-US" sz="2800" b="1" dirty="0">
                <a:solidFill>
                  <a:schemeClr val="accent1"/>
                </a:solidFill>
              </a:rPr>
              <a:t>)</a:t>
            </a:r>
            <a:r>
              <a:rPr lang="en-US" altLang="en-US" sz="2800" dirty="0"/>
              <a:t>(</a:t>
            </a:r>
            <a:r>
              <a:rPr lang="en-US" altLang="en-US" sz="2800" b="1" dirty="0">
                <a:solidFill>
                  <a:schemeClr val="accent2"/>
                </a:solidFill>
              </a:rPr>
              <a:t>5</a:t>
            </a:r>
            <a:r>
              <a:rPr lang="en-US" altLang="en-US" sz="2800" dirty="0"/>
              <a:t> – </a:t>
            </a:r>
            <a:r>
              <a:rPr lang="en-US" altLang="en-US" sz="2800" b="1" i="1" dirty="0">
                <a:solidFill>
                  <a:schemeClr val="folHlink"/>
                </a:solidFill>
              </a:rPr>
              <a:t>x</a:t>
            </a:r>
            <a:r>
              <a:rPr lang="en-US" altLang="en-US" sz="2800" dirty="0"/>
              <a:t>)</a:t>
            </a:r>
          </a:p>
        </p:txBody>
      </p:sp>
      <p:sp>
        <p:nvSpPr>
          <p:cNvPr id="1250311" name="Rectangle 7"/>
          <p:cNvSpPr>
            <a:spLocks noChangeArrowheads="1"/>
          </p:cNvSpPr>
          <p:nvPr/>
        </p:nvSpPr>
        <p:spPr bwMode="auto">
          <a:xfrm>
            <a:off x="533400" y="533400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Factoring</a:t>
            </a:r>
          </a:p>
        </p:txBody>
      </p:sp>
    </p:spTree>
    <p:extLst>
      <p:ext uri="{BB962C8B-B14F-4D97-AF65-F5344CB8AC3E}">
        <p14:creationId xmlns:p14="http://schemas.microsoft.com/office/powerpoint/2010/main" val="504421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0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50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50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50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50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503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503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503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0306" grpId="0" build="p" autoUpdateAnimBg="0"/>
      <p:bldP spid="1250310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43192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4400" b="1" dirty="0"/>
              <a:t/>
            </a:r>
            <a:br>
              <a:rPr lang="en-US" altLang="en-US" sz="4400" b="1" dirty="0"/>
            </a:br>
            <a:r>
              <a:rPr lang="en-US" altLang="en-US" sz="4400" b="1" dirty="0"/>
              <a:t>Difference of </a:t>
            </a:r>
            <a:r>
              <a:rPr lang="en-US" altLang="en-US" sz="4400" b="1" dirty="0" smtClean="0"/>
              <a:t>Two Squares</a:t>
            </a:r>
            <a:endParaRPr lang="en-US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43053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024744" cy="1143000"/>
          </a:xfrm>
        </p:spPr>
        <p:txBody>
          <a:bodyPr/>
          <a:lstStyle/>
          <a:p>
            <a:pPr algn="ctr"/>
            <a:r>
              <a:rPr lang="en-US" altLang="en-US" b="1" dirty="0"/>
              <a:t>Difference of </a:t>
            </a:r>
            <a:r>
              <a:rPr lang="en-US" altLang="en-US" b="1" dirty="0" smtClean="0"/>
              <a:t>Two Squares</a:t>
            </a:r>
            <a:endParaRPr lang="en-US" altLang="en-US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>
                <a:latin typeface="Times New Roman" pitchFamily="18" charset="0"/>
              </a:rPr>
              <a:t>When factoring using a difference of squares, look for the following three things:</a:t>
            </a:r>
          </a:p>
          <a:p>
            <a:pPr lvl="1">
              <a:lnSpc>
                <a:spcPct val="90000"/>
              </a:lnSpc>
            </a:pPr>
            <a:r>
              <a:rPr lang="en-US" altLang="en-US" sz="3200" b="1" dirty="0">
                <a:latin typeface="Times New Roman" pitchFamily="18" charset="0"/>
              </a:rPr>
              <a:t>only 2 terms</a:t>
            </a:r>
          </a:p>
          <a:p>
            <a:pPr lvl="1">
              <a:lnSpc>
                <a:spcPct val="90000"/>
              </a:lnSpc>
            </a:pPr>
            <a:r>
              <a:rPr lang="en-US" altLang="en-US" sz="3200" b="1" dirty="0">
                <a:latin typeface="Times New Roman" pitchFamily="18" charset="0"/>
              </a:rPr>
              <a:t>minus sign between them</a:t>
            </a:r>
          </a:p>
          <a:p>
            <a:pPr lvl="1">
              <a:lnSpc>
                <a:spcPct val="90000"/>
              </a:lnSpc>
            </a:pPr>
            <a:r>
              <a:rPr lang="en-US" altLang="en-US" sz="3200" b="1" dirty="0">
                <a:latin typeface="Times New Roman" pitchFamily="18" charset="0"/>
              </a:rPr>
              <a:t>both terms must be perfect squares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latin typeface="Times New Roman" pitchFamily="18" charset="0"/>
              </a:rPr>
              <a:t>If all 3 of the above are true, write two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dirty="0">
                <a:latin typeface="Times New Roman" pitchFamily="18" charset="0"/>
              </a:rPr>
              <a:t>   ( ), one with a + sign and one with a – sign : </a:t>
            </a:r>
            <a:endParaRPr lang="en-US" altLang="en-US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b="1" dirty="0">
                <a:latin typeface="Times New Roman" pitchFamily="18" charset="0"/>
              </a:rPr>
              <a:t>	</a:t>
            </a:r>
            <a:r>
              <a:rPr lang="en-US" altLang="en-US" b="1" dirty="0" smtClean="0">
                <a:latin typeface="Times New Roman" pitchFamily="18" charset="0"/>
              </a:rPr>
              <a:t>(   </a:t>
            </a:r>
            <a:r>
              <a:rPr lang="en-US" altLang="en-US" b="1" dirty="0">
                <a:latin typeface="Times New Roman" pitchFamily="18" charset="0"/>
              </a:rPr>
              <a:t>+   ) (   -    ).</a:t>
            </a:r>
          </a:p>
        </p:txBody>
      </p:sp>
    </p:spTree>
    <p:extLst>
      <p:ext uri="{BB962C8B-B14F-4D97-AF65-F5344CB8AC3E}">
        <p14:creationId xmlns:p14="http://schemas.microsoft.com/office/powerpoint/2010/main" val="186803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362200"/>
            <a:ext cx="8229600" cy="914400"/>
          </a:xfrm>
          <a:noFill/>
          <a:ln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7500" lnSpcReduction="20000"/>
          </a:bodyPr>
          <a:lstStyle/>
          <a:p>
            <a:r>
              <a:rPr lang="en-US" altLang="en-US" sz="5400" dirty="0"/>
              <a:t>The Greatest Common Factor</a:t>
            </a:r>
          </a:p>
        </p:txBody>
      </p:sp>
    </p:spTree>
    <p:extLst>
      <p:ext uri="{BB962C8B-B14F-4D97-AF65-F5344CB8AC3E}">
        <p14:creationId xmlns:p14="http://schemas.microsoft.com/office/powerpoint/2010/main" val="3366586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857250" y="788988"/>
            <a:ext cx="7315200" cy="22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800" b="0"/>
              <a:t>A “</a:t>
            </a:r>
            <a:r>
              <a:rPr lang="en-US" altLang="en-US" sz="4800"/>
              <a:t>Difference of Squares</a:t>
            </a:r>
            <a:r>
              <a:rPr lang="en-US" altLang="en-US" sz="4800" b="0"/>
              <a:t>” is a </a:t>
            </a:r>
            <a:r>
              <a:rPr lang="en-US" altLang="en-US" sz="4800" b="0" i="1" u="sng"/>
              <a:t>binomial</a:t>
            </a:r>
            <a:r>
              <a:rPr lang="en-US" altLang="en-US" sz="4800" b="0"/>
              <a:t> (</a:t>
            </a:r>
            <a:r>
              <a:rPr lang="en-US" altLang="en-US" sz="4000"/>
              <a:t>*2 terms only*)</a:t>
            </a:r>
            <a:r>
              <a:rPr lang="en-US" altLang="en-US" sz="4800" b="0"/>
              <a:t> and it factors like this: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935038" y="3657600"/>
          <a:ext cx="7392987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3" imgW="1447800" imgH="203200" progId="Equation.DSMT4">
                  <p:embed/>
                </p:oleObj>
              </mc:Choice>
              <mc:Fallback>
                <p:oleObj name="Equation" r:id="rId3" imgW="14478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038" y="3657600"/>
                        <a:ext cx="7392987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341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8" name="Group 14"/>
          <p:cNvGrpSpPr>
            <a:grpSpLocks/>
          </p:cNvGrpSpPr>
          <p:nvPr/>
        </p:nvGrpSpPr>
        <p:grpSpPr bwMode="auto">
          <a:xfrm>
            <a:off x="533400" y="685800"/>
            <a:ext cx="8305800" cy="2082800"/>
            <a:chOff x="336" y="432"/>
            <a:chExt cx="5232" cy="1312"/>
          </a:xfrm>
        </p:grpSpPr>
        <p:sp>
          <p:nvSpPr>
            <p:cNvPr id="11267" name="Text Box 3"/>
            <p:cNvSpPr txBox="1">
              <a:spLocks noChangeArrowheads="1"/>
            </p:cNvSpPr>
            <p:nvPr/>
          </p:nvSpPr>
          <p:spPr bwMode="auto">
            <a:xfrm>
              <a:off x="336" y="432"/>
              <a:ext cx="5232" cy="10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3500" b="0" dirty="0"/>
                <a:t>To factor, express each term as a square of a monomial then apply the rule... </a:t>
              </a:r>
            </a:p>
          </p:txBody>
        </p:sp>
        <p:graphicFrame>
          <p:nvGraphicFramePr>
            <p:cNvPr id="11268" name="Object 4"/>
            <p:cNvGraphicFramePr>
              <a:graphicFrameLocks noChangeAspect="1"/>
            </p:cNvGraphicFramePr>
            <p:nvPr/>
          </p:nvGraphicFramePr>
          <p:xfrm>
            <a:off x="1860" y="1320"/>
            <a:ext cx="3024" cy="4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8" name="Equation" r:id="rId3" imgW="1447800" imgH="203200" progId="Equation.DSMT36">
                    <p:embed/>
                  </p:oleObj>
                </mc:Choice>
                <mc:Fallback>
                  <p:oleObj name="Equation" r:id="rId3" imgW="1447800" imgH="203200" progId="Equation.DSMT3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0" y="1320"/>
                          <a:ext cx="3024" cy="4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27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245027"/>
              </p:ext>
            </p:extLst>
          </p:nvPr>
        </p:nvGraphicFramePr>
        <p:xfrm>
          <a:off x="641350" y="3016250"/>
          <a:ext cx="3592513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Equation" r:id="rId5" imgW="838080" imgH="228600" progId="Equation.DSMT4">
                  <p:embed/>
                </p:oleObj>
              </mc:Choice>
              <mc:Fallback>
                <p:oleObj name="Equation" r:id="rId5" imgW="8380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3016250"/>
                        <a:ext cx="3592513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1809750" y="4090988"/>
          <a:ext cx="2474913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7" imgW="596900" imgH="177800" progId="Equation.DSMT36">
                  <p:embed/>
                </p:oleObj>
              </mc:Choice>
              <mc:Fallback>
                <p:oleObj name="Equation" r:id="rId7" imgW="596900" imgH="177800" progId="Equation.DSMT3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0" y="4090988"/>
                        <a:ext cx="2474913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1524000" y="5105400"/>
          <a:ext cx="3810000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Equation" r:id="rId9" imgW="863600" imgH="177800" progId="Equation.DSMT36">
                  <p:embed/>
                </p:oleObj>
              </mc:Choice>
              <mc:Fallback>
                <p:oleObj name="Equation" r:id="rId9" imgW="863600" imgH="177800" progId="Equation.DSMT3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105400"/>
                        <a:ext cx="3810000" cy="782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1376363" y="5081588"/>
            <a:ext cx="3951287" cy="8461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76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b="1" dirty="0"/>
              <a:t/>
            </a:r>
            <a:br>
              <a:rPr lang="en-US" altLang="en-US" b="1" dirty="0"/>
            </a:br>
            <a:r>
              <a:rPr lang="en-US" altLang="en-US" b="1" dirty="0"/>
              <a:t>Try These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sz="3600" b="1" dirty="0" smtClean="0">
                <a:latin typeface="Times New Roman" pitchFamily="18" charset="0"/>
              </a:rPr>
              <a:t>17.  </a:t>
            </a:r>
            <a:r>
              <a:rPr lang="en-US" altLang="en-US" sz="3600" b="1" i="1" dirty="0">
                <a:latin typeface="Times New Roman" pitchFamily="18" charset="0"/>
              </a:rPr>
              <a:t>a</a:t>
            </a:r>
            <a:r>
              <a:rPr lang="en-US" altLang="en-US" sz="3600" b="1" baseline="30000" dirty="0">
                <a:latin typeface="Times New Roman" pitchFamily="18" charset="0"/>
              </a:rPr>
              <a:t>2</a:t>
            </a:r>
            <a:r>
              <a:rPr lang="en-US" altLang="en-US" sz="3600" b="1" dirty="0">
                <a:latin typeface="Times New Roman" pitchFamily="18" charset="0"/>
              </a:rPr>
              <a:t> – 16</a:t>
            </a:r>
          </a:p>
          <a:p>
            <a:r>
              <a:rPr lang="en-US" altLang="en-US" sz="3600" b="1" dirty="0" smtClean="0">
                <a:latin typeface="Times New Roman" pitchFamily="18" charset="0"/>
              </a:rPr>
              <a:t>18.  </a:t>
            </a:r>
            <a:r>
              <a:rPr lang="en-US" altLang="en-US" sz="3600" b="1" i="1" dirty="0">
                <a:latin typeface="Times New Roman" pitchFamily="18" charset="0"/>
              </a:rPr>
              <a:t>x</a:t>
            </a:r>
            <a:r>
              <a:rPr lang="en-US" altLang="en-US" sz="3600" b="1" baseline="30000" dirty="0">
                <a:latin typeface="Times New Roman" pitchFamily="18" charset="0"/>
              </a:rPr>
              <a:t>2</a:t>
            </a:r>
            <a:r>
              <a:rPr lang="en-US" altLang="en-US" sz="3600" b="1" dirty="0">
                <a:latin typeface="Times New Roman" pitchFamily="18" charset="0"/>
              </a:rPr>
              <a:t> – 25</a:t>
            </a:r>
          </a:p>
          <a:p>
            <a:r>
              <a:rPr lang="en-US" altLang="en-US" sz="3600" b="1" dirty="0" smtClean="0">
                <a:latin typeface="Times New Roman" pitchFamily="18" charset="0"/>
              </a:rPr>
              <a:t>19.  </a:t>
            </a:r>
            <a:r>
              <a:rPr lang="en-US" altLang="en-US" sz="3600" b="1" dirty="0">
                <a:latin typeface="Times New Roman" pitchFamily="18" charset="0"/>
              </a:rPr>
              <a:t>4</a:t>
            </a:r>
            <a:r>
              <a:rPr lang="en-US" altLang="en-US" sz="3600" b="1" i="1" dirty="0">
                <a:latin typeface="Times New Roman" pitchFamily="18" charset="0"/>
              </a:rPr>
              <a:t>y</a:t>
            </a:r>
            <a:r>
              <a:rPr lang="en-US" altLang="en-US" sz="3600" b="1" baseline="30000" dirty="0">
                <a:latin typeface="Times New Roman" pitchFamily="18" charset="0"/>
              </a:rPr>
              <a:t>2</a:t>
            </a:r>
            <a:r>
              <a:rPr lang="en-US" altLang="en-US" sz="3600" b="1" dirty="0">
                <a:latin typeface="Times New Roman" pitchFamily="18" charset="0"/>
              </a:rPr>
              <a:t> – 16</a:t>
            </a:r>
          </a:p>
          <a:p>
            <a:r>
              <a:rPr lang="en-US" altLang="en-US" sz="3600" b="1" dirty="0" smtClean="0">
                <a:latin typeface="Times New Roman" pitchFamily="18" charset="0"/>
              </a:rPr>
              <a:t>20.  </a:t>
            </a:r>
            <a:r>
              <a:rPr lang="en-US" altLang="en-US" sz="3600" b="1" dirty="0">
                <a:latin typeface="Times New Roman" pitchFamily="18" charset="0"/>
              </a:rPr>
              <a:t>9</a:t>
            </a:r>
            <a:r>
              <a:rPr lang="en-US" altLang="en-US" sz="3600" b="1" i="1" dirty="0">
                <a:latin typeface="Times New Roman" pitchFamily="18" charset="0"/>
              </a:rPr>
              <a:t>y</a:t>
            </a:r>
            <a:r>
              <a:rPr lang="en-US" altLang="en-US" sz="3600" b="1" baseline="30000" dirty="0">
                <a:latin typeface="Times New Roman" pitchFamily="18" charset="0"/>
              </a:rPr>
              <a:t>2</a:t>
            </a:r>
            <a:r>
              <a:rPr lang="en-US" altLang="en-US" sz="3600" b="1" dirty="0">
                <a:latin typeface="Times New Roman" pitchFamily="18" charset="0"/>
              </a:rPr>
              <a:t> – 25</a:t>
            </a:r>
          </a:p>
          <a:p>
            <a:r>
              <a:rPr lang="en-US" altLang="en-US" sz="3600" b="1" dirty="0" smtClean="0">
                <a:latin typeface="Times New Roman" pitchFamily="18" charset="0"/>
              </a:rPr>
              <a:t>21.  </a:t>
            </a:r>
            <a:r>
              <a:rPr lang="en-US" altLang="en-US" sz="3600" b="1" dirty="0">
                <a:latin typeface="Times New Roman" pitchFamily="18" charset="0"/>
              </a:rPr>
              <a:t>3</a:t>
            </a:r>
            <a:r>
              <a:rPr lang="en-US" altLang="en-US" sz="3600" b="1" i="1" dirty="0">
                <a:latin typeface="Times New Roman" pitchFamily="18" charset="0"/>
              </a:rPr>
              <a:t>r</a:t>
            </a:r>
            <a:r>
              <a:rPr lang="en-US" altLang="en-US" sz="3600" b="1" baseline="30000" dirty="0">
                <a:latin typeface="Times New Roman" pitchFamily="18" charset="0"/>
              </a:rPr>
              <a:t>2</a:t>
            </a:r>
            <a:r>
              <a:rPr lang="en-US" altLang="en-US" sz="3600" b="1" dirty="0">
                <a:latin typeface="Times New Roman" pitchFamily="18" charset="0"/>
              </a:rPr>
              <a:t> – 81</a:t>
            </a:r>
          </a:p>
          <a:p>
            <a:r>
              <a:rPr lang="en-US" altLang="en-US" sz="3600" b="1" dirty="0" smtClean="0">
                <a:latin typeface="Times New Roman" pitchFamily="18" charset="0"/>
              </a:rPr>
              <a:t>22.  </a:t>
            </a:r>
            <a:r>
              <a:rPr lang="en-US" altLang="en-US" sz="3600" b="1" dirty="0">
                <a:latin typeface="Times New Roman" pitchFamily="18" charset="0"/>
              </a:rPr>
              <a:t>2</a:t>
            </a:r>
            <a:r>
              <a:rPr lang="en-US" altLang="en-US" sz="3600" b="1" i="1" dirty="0">
                <a:latin typeface="Times New Roman" pitchFamily="18" charset="0"/>
              </a:rPr>
              <a:t>a</a:t>
            </a:r>
            <a:r>
              <a:rPr lang="en-US" altLang="en-US" sz="3600" b="1" baseline="30000" dirty="0">
                <a:latin typeface="Times New Roman" pitchFamily="18" charset="0"/>
              </a:rPr>
              <a:t>2</a:t>
            </a:r>
            <a:r>
              <a:rPr lang="en-US" altLang="en-US" sz="3600" b="1" dirty="0">
                <a:latin typeface="Times New Roman" pitchFamily="18" charset="0"/>
              </a:rPr>
              <a:t> + 16</a:t>
            </a:r>
          </a:p>
          <a:p>
            <a:endParaRPr lang="en-US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68030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752600" y="304800"/>
            <a:ext cx="5867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400" b="0"/>
              <a:t>Here is another example: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636327"/>
              </p:ext>
            </p:extLst>
          </p:nvPr>
        </p:nvGraphicFramePr>
        <p:xfrm>
          <a:off x="1756719" y="1524000"/>
          <a:ext cx="4229101" cy="168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tion" r:id="rId3" imgW="990360" imgH="393480" progId="Equation.DSMT4">
                  <p:embed/>
                </p:oleObj>
              </mc:Choice>
              <mc:Fallback>
                <p:oleObj name="Equation" r:id="rId3" imgW="9903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6719" y="1524000"/>
                        <a:ext cx="4229101" cy="168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11163" y="3459163"/>
          <a:ext cx="3595687" cy="171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Equation" r:id="rId5" imgW="850900" imgH="406400" progId="Equation.DSMT4">
                  <p:embed/>
                </p:oleObj>
              </mc:Choice>
              <mc:Fallback>
                <p:oleObj name="Equation" r:id="rId5" imgW="850900" imgH="406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163" y="3459163"/>
                        <a:ext cx="3595687" cy="171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4229100" y="3676650"/>
          <a:ext cx="4241800" cy="138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Equation" r:id="rId7" imgW="1168400" imgH="381000" progId="Equation.DSMT4">
                  <p:embed/>
                </p:oleObj>
              </mc:Choice>
              <mc:Fallback>
                <p:oleObj name="Equation" r:id="rId7" imgW="1168400" imgH="381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9100" y="3676650"/>
                        <a:ext cx="4241800" cy="1382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181475" y="3563938"/>
            <a:ext cx="4392613" cy="15351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34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00200" y="304800"/>
            <a:ext cx="5943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4400"/>
              <a:t>Try these on your own:</a:t>
            </a:r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810092"/>
              </p:ext>
            </p:extLst>
          </p:nvPr>
        </p:nvGraphicFramePr>
        <p:xfrm>
          <a:off x="176213" y="1428750"/>
          <a:ext cx="4535487" cy="393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Equation" r:id="rId3" imgW="1054080" imgH="914400" progId="Equation.DSMT4">
                  <p:embed/>
                </p:oleObj>
              </mc:Choice>
              <mc:Fallback>
                <p:oleObj name="Equation" r:id="rId3" imgW="105408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3" y="1428750"/>
                        <a:ext cx="4535487" cy="393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3581400" y="1349375"/>
          <a:ext cx="396875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Equation" r:id="rId5" imgW="1155600" imgH="241200" progId="Equation.DSMT4">
                  <p:embed/>
                </p:oleObj>
              </mc:Choice>
              <mc:Fallback>
                <p:oleObj name="Equation" r:id="rId5" imgW="11556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349375"/>
                        <a:ext cx="396875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4441825" y="2589213"/>
          <a:ext cx="4702175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Equation" r:id="rId7" imgW="1498320" imgH="241200" progId="Equation.DSMT4">
                  <p:embed/>
                </p:oleObj>
              </mc:Choice>
              <mc:Fallback>
                <p:oleObj name="Equation" r:id="rId7" imgW="14983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1825" y="2589213"/>
                        <a:ext cx="4702175" cy="757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3387725" y="3581400"/>
          <a:ext cx="5756275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tion" r:id="rId9" imgW="1587240" imgH="279360" progId="Equation.DSMT4">
                  <p:embed/>
                </p:oleObj>
              </mc:Choice>
              <mc:Fallback>
                <p:oleObj name="Equation" r:id="rId9" imgW="15872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7725" y="3581400"/>
                        <a:ext cx="5756275" cy="1012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739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362200"/>
            <a:ext cx="7772400" cy="143192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4400" b="1" dirty="0"/>
              <a:t/>
            </a:r>
            <a:br>
              <a:rPr lang="en-US" altLang="en-US" sz="4400" b="1" dirty="0"/>
            </a:br>
            <a:r>
              <a:rPr lang="en-US" altLang="en-US" sz="4400" b="1" dirty="0" smtClean="0"/>
              <a:t/>
            </a:r>
            <a:br>
              <a:rPr lang="en-US" altLang="en-US" sz="4400" b="1" dirty="0" smtClean="0"/>
            </a:br>
            <a:r>
              <a:rPr lang="en-US" altLang="en-US" sz="4400" b="1" dirty="0"/>
              <a:t/>
            </a:r>
            <a:br>
              <a:rPr lang="en-US" altLang="en-US" sz="4400" b="1" dirty="0"/>
            </a:br>
            <a:r>
              <a:rPr lang="en-US" altLang="en-US" sz="4400" b="1" dirty="0" smtClean="0"/>
              <a:t/>
            </a:r>
            <a:br>
              <a:rPr lang="en-US" altLang="en-US" sz="4400" b="1" dirty="0" smtClean="0"/>
            </a:br>
            <a:r>
              <a:rPr lang="en-US" altLang="en-US" sz="4400" b="1" dirty="0"/>
              <a:t/>
            </a:r>
            <a:br>
              <a:rPr lang="en-US" altLang="en-US" sz="4400" b="1" dirty="0"/>
            </a:br>
            <a:r>
              <a:rPr lang="en-US" altLang="en-US" sz="4400" b="1" dirty="0" smtClean="0"/>
              <a:t/>
            </a:r>
            <a:br>
              <a:rPr lang="en-US" altLang="en-US" sz="4400" b="1" dirty="0" smtClean="0"/>
            </a:br>
            <a:r>
              <a:rPr lang="en-US" altLang="en-US" sz="4400" b="1" dirty="0"/>
              <a:t/>
            </a:r>
            <a:br>
              <a:rPr lang="en-US" altLang="en-US" sz="4400" b="1" dirty="0"/>
            </a:br>
            <a:r>
              <a:rPr lang="en-US" altLang="en-US" sz="4400" b="1" dirty="0" smtClean="0"/>
              <a:t>Difference </a:t>
            </a:r>
            <a:r>
              <a:rPr lang="en-US" altLang="en-US" sz="4400" b="1" dirty="0" smtClean="0"/>
              <a:t>and Sum of </a:t>
            </a:r>
            <a:r>
              <a:rPr lang="en-US" altLang="en-US" sz="4400" b="1" dirty="0" smtClean="0"/>
              <a:t/>
            </a:r>
            <a:br>
              <a:rPr lang="en-US" altLang="en-US" sz="4400" b="1" dirty="0" smtClean="0"/>
            </a:br>
            <a:r>
              <a:rPr lang="en-US" altLang="en-US" sz="4400" b="1" dirty="0" smtClean="0"/>
              <a:t>Two </a:t>
            </a:r>
            <a:r>
              <a:rPr lang="en-US" altLang="en-US" sz="4400" b="1" dirty="0" smtClean="0"/>
              <a:t>Cubes</a:t>
            </a:r>
            <a:endParaRPr lang="en-US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69272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71500" y="1355725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400"/>
              <a:t>Sum and Difference of Cubes:</a:t>
            </a:r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407988" y="2706688"/>
          <a:ext cx="8499475" cy="240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Equation" r:id="rId3" imgW="1879600" imgH="533400" progId="Equation.DSMT4">
                  <p:embed/>
                </p:oleObj>
              </mc:Choice>
              <mc:Fallback>
                <p:oleObj name="Equation" r:id="rId3" imgW="1879600" imgH="533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8" y="2706688"/>
                        <a:ext cx="8499475" cy="240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990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439790"/>
              </p:ext>
            </p:extLst>
          </p:nvPr>
        </p:nvGraphicFramePr>
        <p:xfrm>
          <a:off x="906463" y="1951038"/>
          <a:ext cx="3692525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Equation" r:id="rId3" imgW="723600" imgH="215640" progId="Equation.DSMT4">
                  <p:embed/>
                </p:oleObj>
              </mc:Choice>
              <mc:Fallback>
                <p:oleObj name="Equation" r:id="rId3" imgW="72360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463" y="1951038"/>
                        <a:ext cx="3692525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612" name="Group 12"/>
          <p:cNvGrpSpPr>
            <a:grpSpLocks/>
          </p:cNvGrpSpPr>
          <p:nvPr/>
        </p:nvGrpSpPr>
        <p:grpSpPr bwMode="auto">
          <a:xfrm>
            <a:off x="728663" y="2982913"/>
            <a:ext cx="7643812" cy="1425575"/>
            <a:chOff x="459" y="2457"/>
            <a:chExt cx="4815" cy="898"/>
          </a:xfrm>
        </p:grpSpPr>
        <p:sp>
          <p:nvSpPr>
            <p:cNvPr id="25606" name="Text Box 6"/>
            <p:cNvSpPr txBox="1">
              <a:spLocks noChangeArrowheads="1"/>
            </p:cNvSpPr>
            <p:nvPr/>
          </p:nvSpPr>
          <p:spPr bwMode="auto">
            <a:xfrm>
              <a:off x="459" y="2457"/>
              <a:ext cx="340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b="0" i="1"/>
                <a:t>Apply the rule for sum of cubes:</a:t>
              </a:r>
            </a:p>
          </p:txBody>
        </p:sp>
        <p:graphicFrame>
          <p:nvGraphicFramePr>
            <p:cNvPr id="25608" name="Object 8"/>
            <p:cNvGraphicFramePr>
              <a:graphicFrameLocks noChangeAspect="1"/>
            </p:cNvGraphicFramePr>
            <p:nvPr/>
          </p:nvGraphicFramePr>
          <p:xfrm>
            <a:off x="565" y="2751"/>
            <a:ext cx="4709" cy="6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2" name="Equation" r:id="rId5" imgW="1879600" imgH="241300" progId="Equation.DSMT36">
                    <p:embed/>
                  </p:oleObj>
                </mc:Choice>
                <mc:Fallback>
                  <p:oleObj name="Equation" r:id="rId5" imgW="1879600" imgH="241300" progId="Equation.DSMT3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" y="2751"/>
                          <a:ext cx="4709" cy="6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1641475" y="5661025"/>
          <a:ext cx="594042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Equation" r:id="rId7" imgW="1422400" imgH="203200" progId="Equation.DSMT36">
                  <p:embed/>
                </p:oleObj>
              </mc:Choice>
              <mc:Fallback>
                <p:oleObj name="Equation" r:id="rId7" imgW="1422400" imgH="203200" progId="Equation.DSMT3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1475" y="5661025"/>
                        <a:ext cx="594042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71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0" y="1535113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5613" name="Object 13"/>
          <p:cNvGraphicFramePr>
            <a:graphicFrameLocks noChangeAspect="1"/>
          </p:cNvGraphicFramePr>
          <p:nvPr/>
        </p:nvGraphicFramePr>
        <p:xfrm>
          <a:off x="1446213" y="4518025"/>
          <a:ext cx="63119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Equation" r:id="rId9" imgW="1511300" imgH="203200" progId="Equation.DSMT36">
                  <p:embed/>
                </p:oleObj>
              </mc:Choice>
              <mc:Fallback>
                <p:oleObj name="Equation" r:id="rId9" imgW="1511300" imgH="203200" progId="Equation.DSMT3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6213" y="4518025"/>
                        <a:ext cx="63119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71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2141538" y="5634038"/>
            <a:ext cx="5449887" cy="873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77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215427"/>
              </p:ext>
            </p:extLst>
          </p:nvPr>
        </p:nvGraphicFramePr>
        <p:xfrm>
          <a:off x="425686" y="883508"/>
          <a:ext cx="4533900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quation" r:id="rId3" imgW="888840" imgH="228600" progId="Equation.DSMT4">
                  <p:embed/>
                </p:oleObj>
              </mc:Choice>
              <mc:Fallback>
                <p:oleObj name="Equation" r:id="rId3" imgW="8888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686" y="883508"/>
                        <a:ext cx="4533900" cy="1163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850900" y="5299075"/>
          <a:ext cx="7594600" cy="112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tion" r:id="rId5" imgW="1625600" imgH="241300" progId="Equation.DSMT36">
                  <p:embed/>
                </p:oleObj>
              </mc:Choice>
              <mc:Fallback>
                <p:oleObj name="Equation" r:id="rId5" imgW="1625600" imgH="241300" progId="Equation.DSMT3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5299075"/>
                        <a:ext cx="7594600" cy="1125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950" name="Group 14"/>
          <p:cNvGrpSpPr>
            <a:grpSpLocks/>
          </p:cNvGrpSpPr>
          <p:nvPr/>
        </p:nvGrpSpPr>
        <p:grpSpPr bwMode="auto">
          <a:xfrm>
            <a:off x="800100" y="2078038"/>
            <a:ext cx="7789863" cy="1600200"/>
            <a:chOff x="504" y="1056"/>
            <a:chExt cx="4907" cy="1008"/>
          </a:xfrm>
        </p:grpSpPr>
        <p:sp>
          <p:nvSpPr>
            <p:cNvPr id="39942" name="Text Box 6"/>
            <p:cNvSpPr txBox="1">
              <a:spLocks noChangeArrowheads="1"/>
            </p:cNvSpPr>
            <p:nvPr/>
          </p:nvSpPr>
          <p:spPr bwMode="auto">
            <a:xfrm>
              <a:off x="517" y="1056"/>
              <a:ext cx="4101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b="0" i="1"/>
                <a:t>Apply the rule for difference of cubes:</a:t>
              </a:r>
            </a:p>
          </p:txBody>
        </p:sp>
        <p:graphicFrame>
          <p:nvGraphicFramePr>
            <p:cNvPr id="39946" name="Object 10"/>
            <p:cNvGraphicFramePr>
              <a:graphicFrameLocks noChangeAspect="1"/>
            </p:cNvGraphicFramePr>
            <p:nvPr/>
          </p:nvGraphicFramePr>
          <p:xfrm>
            <a:off x="504" y="1434"/>
            <a:ext cx="4907" cy="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7" name="Equation" r:id="rId7" imgW="1879600" imgH="241300" progId="Equation.DSMT36">
                    <p:embed/>
                  </p:oleObj>
                </mc:Choice>
                <mc:Fallback>
                  <p:oleObj name="Equation" r:id="rId7" imgW="1879600" imgH="241300" progId="Equation.DSMT3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" y="1434"/>
                          <a:ext cx="4907" cy="6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9949" name="Object 13"/>
          <p:cNvGraphicFramePr>
            <a:graphicFrameLocks noChangeAspect="1"/>
          </p:cNvGraphicFramePr>
          <p:nvPr/>
        </p:nvGraphicFramePr>
        <p:xfrm>
          <a:off x="392113" y="3841750"/>
          <a:ext cx="8443912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Equation" r:id="rId9" imgW="1905000" imgH="279400" progId="Equation.DSMT36">
                  <p:embed/>
                </p:oleObj>
              </mc:Choice>
              <mc:Fallback>
                <p:oleObj name="Equation" r:id="rId9" imgW="1905000" imgH="279400" progId="Equation.DSMT3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13" y="3841750"/>
                        <a:ext cx="8443912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1428750" y="5292725"/>
            <a:ext cx="7021513" cy="1111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9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Factors</a:t>
            </a:r>
            <a:endParaRPr lang="en-US" altLang="en-US" dirty="0"/>
          </a:p>
        </p:txBody>
      </p:sp>
      <p:sp>
        <p:nvSpPr>
          <p:cNvPr id="12369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7772400" cy="4419600"/>
          </a:xfrm>
        </p:spPr>
        <p:txBody>
          <a:bodyPr/>
          <a:lstStyle/>
          <a:p>
            <a:pPr marL="0" indent="0">
              <a:buSzPct val="125000"/>
              <a:buFont typeface="Wingdings" pitchFamily="2" charset="2"/>
              <a:buNone/>
            </a:pPr>
            <a:r>
              <a:rPr lang="en-US" altLang="en-US" sz="2800" b="1" i="1">
                <a:solidFill>
                  <a:schemeClr val="folHlink"/>
                </a:solidFill>
              </a:rPr>
              <a:t>Factors</a:t>
            </a:r>
            <a:r>
              <a:rPr lang="en-US" altLang="en-US" sz="2800"/>
              <a:t> (either numbers or polynomials)</a:t>
            </a:r>
          </a:p>
          <a:p>
            <a:pPr marL="457200" lvl="1" indent="0">
              <a:buSzTx/>
              <a:buFontTx/>
              <a:buNone/>
            </a:pPr>
            <a:r>
              <a:rPr lang="en-US" altLang="en-US"/>
              <a:t>When an integer is written as a product of integers, each of the integers in the product is a </a:t>
            </a:r>
            <a:r>
              <a:rPr lang="en-US" altLang="en-US" b="1" i="1">
                <a:solidFill>
                  <a:schemeClr val="folHlink"/>
                </a:solidFill>
              </a:rPr>
              <a:t>factor</a:t>
            </a:r>
            <a:r>
              <a:rPr lang="en-US" altLang="en-US"/>
              <a:t> of the original number.</a:t>
            </a:r>
          </a:p>
          <a:p>
            <a:pPr marL="457200" lvl="1" indent="0">
              <a:buSzTx/>
              <a:buFontTx/>
              <a:buNone/>
            </a:pPr>
            <a:r>
              <a:rPr lang="en-US" altLang="en-US"/>
              <a:t>When a polynomial is written as a product of polynomials, each of the polynomials in the product is a </a:t>
            </a:r>
            <a:r>
              <a:rPr lang="en-US" altLang="en-US" b="1" i="1">
                <a:solidFill>
                  <a:schemeClr val="folHlink"/>
                </a:solidFill>
              </a:rPr>
              <a:t>factor</a:t>
            </a:r>
            <a:r>
              <a:rPr lang="en-US" altLang="en-US"/>
              <a:t> of the original polynomial.</a:t>
            </a:r>
          </a:p>
          <a:p>
            <a:pPr marL="0" indent="0">
              <a:buSzPct val="125000"/>
              <a:buFont typeface="Wingdings" pitchFamily="2" charset="2"/>
              <a:buNone/>
            </a:pPr>
            <a:r>
              <a:rPr lang="en-US" altLang="en-US" sz="2800" b="1" i="1">
                <a:solidFill>
                  <a:schemeClr val="folHlink"/>
                </a:solidFill>
              </a:rPr>
              <a:t>Factoring</a:t>
            </a:r>
            <a:r>
              <a:rPr lang="en-US" altLang="en-US" sz="2800"/>
              <a:t> – writing a polynomial as a product of polynomials.</a:t>
            </a:r>
          </a:p>
        </p:txBody>
      </p:sp>
    </p:spTree>
    <p:extLst>
      <p:ext uri="{BB962C8B-B14F-4D97-AF65-F5344CB8AC3E}">
        <p14:creationId xmlns:p14="http://schemas.microsoft.com/office/powerpoint/2010/main" val="38455703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6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6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36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36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699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7497" y="685800"/>
            <a:ext cx="8229600" cy="6096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en-US" dirty="0"/>
              <a:t>Greatest Common Factor</a:t>
            </a:r>
          </a:p>
        </p:txBody>
      </p:sp>
      <p:sp>
        <p:nvSpPr>
          <p:cNvPr id="123801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7772400" cy="1752600"/>
          </a:xfrm>
        </p:spPr>
        <p:txBody>
          <a:bodyPr/>
          <a:lstStyle/>
          <a:p>
            <a:pPr marL="0" indent="0">
              <a:buSzTx/>
              <a:buFont typeface="Wingdings" pitchFamily="2" charset="2"/>
              <a:buNone/>
            </a:pPr>
            <a:r>
              <a:rPr lang="en-US" altLang="en-US" sz="2800" b="1" i="1">
                <a:solidFill>
                  <a:schemeClr val="folHlink"/>
                </a:solidFill>
              </a:rPr>
              <a:t>Greatest common factor</a:t>
            </a:r>
            <a:r>
              <a:rPr lang="en-US" altLang="en-US" sz="2800"/>
              <a:t> – largest quantity that is a factor of all the integers or polynomials involved.</a:t>
            </a:r>
          </a:p>
        </p:txBody>
      </p:sp>
      <p:sp>
        <p:nvSpPr>
          <p:cNvPr id="1238019" name="Text Box 3"/>
          <p:cNvSpPr txBox="1">
            <a:spLocks noChangeArrowheads="1"/>
          </p:cNvSpPr>
          <p:nvPr/>
        </p:nvSpPr>
        <p:spPr bwMode="auto">
          <a:xfrm>
            <a:off x="457200" y="3048000"/>
            <a:ext cx="8001000" cy="239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9144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3716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8288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2860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i="1">
                <a:solidFill>
                  <a:schemeClr val="folHlink"/>
                </a:solidFill>
                <a:latin typeface="Times New Roman" pitchFamily="18" charset="0"/>
              </a:rPr>
              <a:t>Finding the GCF of a List of Integers or Terms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5000"/>
              <a:buFontTx/>
              <a:buAutoNum type="arabicParenR"/>
            </a:pPr>
            <a:r>
              <a:rPr lang="en-US" altLang="en-US" sz="2800">
                <a:latin typeface="Times New Roman" pitchFamily="18" charset="0"/>
              </a:rPr>
              <a:t>Prime factor the numbers.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5000"/>
              <a:buFontTx/>
              <a:buAutoNum type="arabicParenR"/>
            </a:pPr>
            <a:r>
              <a:rPr lang="en-US" altLang="en-US" sz="2800">
                <a:latin typeface="Times New Roman" pitchFamily="18" charset="0"/>
              </a:rPr>
              <a:t>Identify common prime factors.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5000"/>
              <a:buFontTx/>
              <a:buAutoNum type="arabicParenR"/>
            </a:pPr>
            <a:r>
              <a:rPr lang="en-US" altLang="en-US" sz="2800">
                <a:latin typeface="Times New Roman" pitchFamily="18" charset="0"/>
              </a:rPr>
              <a:t>Take the product of all common prime factors.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85000"/>
              <a:buFontTx/>
              <a:buChar char="•"/>
            </a:pPr>
            <a:r>
              <a:rPr lang="en-US" altLang="en-US" sz="2800">
                <a:latin typeface="Times New Roman" pitchFamily="18" charset="0"/>
              </a:rPr>
              <a:t>If there are no common prime factors, GCF is 1.</a:t>
            </a:r>
          </a:p>
        </p:txBody>
      </p:sp>
    </p:spTree>
    <p:extLst>
      <p:ext uri="{BB962C8B-B14F-4D97-AF65-F5344CB8AC3E}">
        <p14:creationId xmlns:p14="http://schemas.microsoft.com/office/powerpoint/2010/main" val="2711976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8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8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38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38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38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8019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45" name="Text Box 5"/>
          <p:cNvSpPr txBox="1">
            <a:spLocks noChangeArrowheads="1"/>
          </p:cNvSpPr>
          <p:nvPr/>
        </p:nvSpPr>
        <p:spPr bwMode="auto">
          <a:xfrm>
            <a:off x="838200" y="1289051"/>
            <a:ext cx="7315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dirty="0"/>
              <a:t>Find the GCF of each list of numbers.</a:t>
            </a:r>
          </a:p>
        </p:txBody>
      </p:sp>
      <p:sp>
        <p:nvSpPr>
          <p:cNvPr id="1239046" name="Text Box 6"/>
          <p:cNvSpPr txBox="1">
            <a:spLocks noChangeArrowheads="1"/>
          </p:cNvSpPr>
          <p:nvPr/>
        </p:nvSpPr>
        <p:spPr bwMode="auto">
          <a:xfrm>
            <a:off x="914400" y="2057400"/>
            <a:ext cx="7315200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5715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425575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997075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568575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302577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348297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94017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439737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en-US" sz="2800" dirty="0" smtClean="0">
                <a:latin typeface="Times New Roman" pitchFamily="18" charset="0"/>
              </a:rPr>
              <a:t>1) 12 </a:t>
            </a:r>
            <a:r>
              <a:rPr lang="en-US" altLang="en-US" sz="2800" dirty="0">
                <a:latin typeface="Times New Roman" pitchFamily="18" charset="0"/>
              </a:rPr>
              <a:t>and 8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>
                <a:latin typeface="Times New Roman" pitchFamily="18" charset="0"/>
              </a:rPr>
              <a:t>12 =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</a:rPr>
              <a:t> 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 8 =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So the GCF is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= 4.</a:t>
            </a:r>
            <a:endParaRPr lang="en-US" altLang="en-US" sz="2800" dirty="0">
              <a:latin typeface="Times New Roman" pitchFamily="18" charset="0"/>
            </a:endParaRPr>
          </a:p>
          <a:p>
            <a:pPr marL="0" inden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en-US" sz="2800" dirty="0" smtClean="0">
                <a:latin typeface="Times New Roman" pitchFamily="18" charset="0"/>
              </a:rPr>
              <a:t>2) 7 </a:t>
            </a:r>
            <a:r>
              <a:rPr lang="en-US" altLang="en-US" sz="2800" dirty="0">
                <a:latin typeface="Times New Roman" pitchFamily="18" charset="0"/>
              </a:rPr>
              <a:t>and 20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>
                <a:latin typeface="Times New Roman" pitchFamily="18" charset="0"/>
              </a:rPr>
              <a:t>  7 = 1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7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20 = 2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 5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dirty="0">
                <a:latin typeface="Times New Roman" pitchFamily="18" charset="0"/>
                <a:cs typeface="Times New Roman" pitchFamily="18" charset="0"/>
              </a:rPr>
              <a:t>There are no common prime factors so the GCF is 1.</a:t>
            </a:r>
          </a:p>
        </p:txBody>
      </p:sp>
      <p:sp>
        <p:nvSpPr>
          <p:cNvPr id="1239047" name="Rectangle 7"/>
          <p:cNvSpPr>
            <a:spLocks noChangeArrowheads="1"/>
          </p:cNvSpPr>
          <p:nvPr/>
        </p:nvSpPr>
        <p:spPr bwMode="auto">
          <a:xfrm>
            <a:off x="473676" y="679451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Greatest Common Factor</a:t>
            </a:r>
          </a:p>
        </p:txBody>
      </p:sp>
    </p:spTree>
    <p:extLst>
      <p:ext uri="{BB962C8B-B14F-4D97-AF65-F5344CB8AC3E}">
        <p14:creationId xmlns:p14="http://schemas.microsoft.com/office/powerpoint/2010/main" val="7288331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9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39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390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390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390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390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390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390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45" grpId="0" build="p" autoUpdateAnimBg="0"/>
      <p:bldP spid="1239046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069" name="Text Box 5"/>
          <p:cNvSpPr txBox="1">
            <a:spLocks noChangeArrowheads="1"/>
          </p:cNvSpPr>
          <p:nvPr/>
        </p:nvSpPr>
        <p:spPr bwMode="auto">
          <a:xfrm>
            <a:off x="914400" y="1266610"/>
            <a:ext cx="731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dirty="0"/>
              <a:t>Find the GCF of each list of numbers.</a:t>
            </a:r>
          </a:p>
        </p:txBody>
      </p:sp>
      <p:sp>
        <p:nvSpPr>
          <p:cNvPr id="1240070" name="Text Box 6"/>
          <p:cNvSpPr txBox="1">
            <a:spLocks noChangeArrowheads="1"/>
          </p:cNvSpPr>
          <p:nvPr/>
        </p:nvSpPr>
        <p:spPr bwMode="auto">
          <a:xfrm>
            <a:off x="889686" y="2133600"/>
            <a:ext cx="7315200" cy="4081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9144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3716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8288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286000" indent="-457200">
              <a:spcBef>
                <a:spcPct val="0"/>
              </a:spcBef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en-US" dirty="0" smtClean="0">
                <a:latin typeface="Times New Roman" pitchFamily="18" charset="0"/>
              </a:rPr>
              <a:t>3) 6</a:t>
            </a:r>
            <a:r>
              <a:rPr lang="en-US" altLang="en-US" dirty="0">
                <a:latin typeface="Times New Roman" pitchFamily="18" charset="0"/>
              </a:rPr>
              <a:t>, 8 and 46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dirty="0">
                <a:latin typeface="Times New Roman" pitchFamily="18" charset="0"/>
              </a:rPr>
              <a:t>  6 =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</a:rPr>
              <a:t> 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 8 =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46 =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23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So the GCF is </a:t>
            </a:r>
            <a:r>
              <a:rPr lang="en-US" altLang="en-US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en-US" altLang="en-US" dirty="0" smtClean="0">
              <a:latin typeface="Times New Roman" pitchFamily="18" charset="0"/>
            </a:endParaRPr>
          </a:p>
          <a:p>
            <a:pPr marL="0" indent="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en-US" dirty="0" smtClean="0">
                <a:latin typeface="Times New Roman" pitchFamily="18" charset="0"/>
              </a:rPr>
              <a:t>4) 144, 256 and 300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dirty="0" smtClean="0">
                <a:latin typeface="Times New Roman" pitchFamily="18" charset="0"/>
              </a:rPr>
              <a:t>144 </a:t>
            </a:r>
            <a:r>
              <a:rPr lang="en-US" altLang="en-US" dirty="0">
                <a:latin typeface="Times New Roman" pitchFamily="18" charset="0"/>
              </a:rPr>
              <a:t>=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</a:rPr>
              <a:t> 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</a:rPr>
              <a:t> 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2 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256 =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</a:rPr>
              <a:t> 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2 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300 =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</a:rPr>
              <a:t> 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5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So the GCF is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>
                <a:latin typeface="Times New Roman" pitchFamily="18" charset="0"/>
              </a:rPr>
              <a:t>·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b="1" dirty="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= 4.</a:t>
            </a:r>
          </a:p>
        </p:txBody>
      </p:sp>
      <p:sp>
        <p:nvSpPr>
          <p:cNvPr id="1240071" name="Rectangle 7"/>
          <p:cNvSpPr>
            <a:spLocks noChangeArrowheads="1"/>
          </p:cNvSpPr>
          <p:nvPr/>
        </p:nvSpPr>
        <p:spPr bwMode="auto">
          <a:xfrm>
            <a:off x="457200" y="51911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Greatest Common Factor</a:t>
            </a:r>
          </a:p>
        </p:txBody>
      </p:sp>
    </p:spTree>
    <p:extLst>
      <p:ext uri="{BB962C8B-B14F-4D97-AF65-F5344CB8AC3E}">
        <p14:creationId xmlns:p14="http://schemas.microsoft.com/office/powerpoint/2010/main" val="15353585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0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0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0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0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40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40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400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400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400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400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400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0069" grpId="0" build="p" autoUpdateAnimBg="0"/>
      <p:bldP spid="1240070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090" name="Rectangle 2"/>
          <p:cNvSpPr>
            <a:spLocks noGrp="1" noChangeArrowheads="1"/>
          </p:cNvSpPr>
          <p:nvPr>
            <p:ph idx="1"/>
          </p:nvPr>
        </p:nvSpPr>
        <p:spPr>
          <a:xfrm>
            <a:off x="1371600" y="1828800"/>
            <a:ext cx="6400800" cy="4419600"/>
          </a:xfrm>
        </p:spPr>
        <p:txBody>
          <a:bodyPr/>
          <a:lstStyle/>
          <a:p>
            <a:pPr marL="0" indent="0">
              <a:buSzTx/>
              <a:buNone/>
            </a:pPr>
            <a:r>
              <a:rPr lang="en-US" altLang="en-US" sz="2800" dirty="0" smtClean="0"/>
              <a:t>5)  </a:t>
            </a:r>
            <a:r>
              <a:rPr lang="en-US" altLang="en-US" sz="2800" i="1" dirty="0"/>
              <a:t>x</a:t>
            </a:r>
            <a:r>
              <a:rPr lang="en-US" altLang="en-US" sz="2800" baseline="30000" dirty="0"/>
              <a:t>3</a:t>
            </a:r>
            <a:r>
              <a:rPr lang="en-US" altLang="en-US" sz="2800" dirty="0"/>
              <a:t> and </a:t>
            </a:r>
            <a:r>
              <a:rPr lang="en-US" altLang="en-US" sz="2800" i="1" dirty="0"/>
              <a:t>x</a:t>
            </a:r>
            <a:r>
              <a:rPr lang="en-US" altLang="en-US" sz="2800" baseline="30000" dirty="0"/>
              <a:t>7</a:t>
            </a:r>
          </a:p>
          <a:p>
            <a:pPr marL="990600" lvl="1" indent="-533400">
              <a:buSzTx/>
              <a:buFont typeface="Wingdings" pitchFamily="2" charset="2"/>
              <a:buNone/>
            </a:pPr>
            <a:r>
              <a:rPr lang="en-US" altLang="en-US" i="1" dirty="0"/>
              <a:t>x</a:t>
            </a:r>
            <a:r>
              <a:rPr lang="en-US" altLang="en-US" baseline="30000" dirty="0"/>
              <a:t>3 </a:t>
            </a:r>
            <a:r>
              <a:rPr lang="en-US" altLang="en-US" dirty="0"/>
              <a:t>= </a:t>
            </a:r>
            <a:r>
              <a:rPr lang="en-US" altLang="en-US" b="1" i="1" dirty="0">
                <a:solidFill>
                  <a:schemeClr val="accent2"/>
                </a:solidFill>
              </a:rPr>
              <a:t>x</a:t>
            </a:r>
            <a:r>
              <a:rPr lang="en-US" altLang="en-US" dirty="0"/>
              <a:t> 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</a:p>
          <a:p>
            <a:pPr marL="990600" lvl="1" indent="-533400">
              <a:buSzTx/>
              <a:buFont typeface="Wingdings" pitchFamily="2" charset="2"/>
              <a:buNone/>
            </a:pPr>
            <a:r>
              <a:rPr lang="en-US" altLang="en-US" i="1" dirty="0"/>
              <a:t>x</a:t>
            </a:r>
            <a:r>
              <a:rPr lang="en-US" altLang="en-US" baseline="30000" dirty="0"/>
              <a:t>7 </a:t>
            </a:r>
            <a:r>
              <a:rPr lang="en-US" altLang="en-US" dirty="0"/>
              <a:t>= </a:t>
            </a:r>
            <a:r>
              <a:rPr lang="en-US" altLang="en-US" b="1" i="1" dirty="0">
                <a:solidFill>
                  <a:schemeClr val="accent2"/>
                </a:solidFill>
              </a:rPr>
              <a:t>x</a:t>
            </a:r>
            <a:r>
              <a:rPr lang="en-US" altLang="en-US" dirty="0"/>
              <a:t> 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i="1" dirty="0"/>
              <a:t>x</a:t>
            </a:r>
            <a:r>
              <a:rPr lang="en-US" altLang="en-US" dirty="0"/>
              <a:t> 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i="1" dirty="0"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i="1" dirty="0"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i="1" dirty="0">
                <a:cs typeface="Times New Roman" pitchFamily="18" charset="0"/>
              </a:rPr>
              <a:t>x</a:t>
            </a:r>
          </a:p>
          <a:p>
            <a:pPr marL="990600" lvl="1" indent="-533400">
              <a:buSzTx/>
              <a:buFont typeface="Wingdings" pitchFamily="2" charset="2"/>
              <a:buNone/>
            </a:pPr>
            <a:r>
              <a:rPr lang="en-US" altLang="en-US" dirty="0">
                <a:cs typeface="Times New Roman" pitchFamily="18" charset="0"/>
              </a:rPr>
              <a:t>So the GCF is </a:t>
            </a:r>
            <a:r>
              <a:rPr lang="en-US" altLang="en-US" b="1" i="1" dirty="0">
                <a:solidFill>
                  <a:schemeClr val="accent2"/>
                </a:solidFill>
              </a:rPr>
              <a:t>x</a:t>
            </a:r>
            <a:r>
              <a:rPr lang="en-US" altLang="en-US" dirty="0"/>
              <a:t> ·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= </a:t>
            </a:r>
            <a:r>
              <a:rPr lang="en-US" altLang="en-US" i="1" dirty="0"/>
              <a:t>x</a:t>
            </a:r>
            <a:r>
              <a:rPr lang="en-US" altLang="en-US" baseline="30000" dirty="0"/>
              <a:t>3</a:t>
            </a:r>
          </a:p>
          <a:p>
            <a:pPr marL="0" indent="0">
              <a:buSzTx/>
              <a:buNone/>
            </a:pPr>
            <a:r>
              <a:rPr lang="en-US" altLang="en-US" sz="2800" dirty="0" smtClean="0"/>
              <a:t>6) 6</a:t>
            </a:r>
            <a:r>
              <a:rPr lang="en-US" altLang="en-US" sz="2800" i="1" dirty="0" smtClean="0"/>
              <a:t>x</a:t>
            </a:r>
            <a:r>
              <a:rPr lang="en-US" altLang="en-US" sz="2800" baseline="30000" dirty="0" smtClean="0"/>
              <a:t>5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and 4</a:t>
            </a:r>
            <a:r>
              <a:rPr lang="en-US" altLang="en-US" sz="2800" i="1" dirty="0"/>
              <a:t>x</a:t>
            </a:r>
            <a:r>
              <a:rPr lang="en-US" altLang="en-US" sz="2800" baseline="30000" dirty="0"/>
              <a:t>3</a:t>
            </a:r>
          </a:p>
          <a:p>
            <a:pPr marL="990600" lvl="1" indent="-533400">
              <a:buSzTx/>
              <a:buFont typeface="Wingdings" pitchFamily="2" charset="2"/>
              <a:buNone/>
            </a:pPr>
            <a:r>
              <a:rPr lang="en-US" altLang="en-US" dirty="0"/>
              <a:t>6</a:t>
            </a:r>
            <a:r>
              <a:rPr lang="en-US" altLang="en-US" i="1" dirty="0"/>
              <a:t>x</a:t>
            </a:r>
            <a:r>
              <a:rPr lang="en-US" altLang="en-US" baseline="30000" dirty="0"/>
              <a:t>5</a:t>
            </a:r>
            <a:r>
              <a:rPr lang="en-US" altLang="en-US" dirty="0"/>
              <a:t> = </a:t>
            </a:r>
            <a:r>
              <a:rPr lang="en-US" altLang="en-US" b="1" dirty="0">
                <a:solidFill>
                  <a:schemeClr val="accent2"/>
                </a:solidFill>
              </a:rPr>
              <a:t>2</a:t>
            </a:r>
            <a:r>
              <a:rPr lang="en-US" altLang="en-US" dirty="0"/>
              <a:t> · </a:t>
            </a:r>
            <a:r>
              <a:rPr lang="en-US" altLang="en-US" dirty="0">
                <a:cs typeface="Times New Roman" pitchFamily="18" charset="0"/>
              </a:rPr>
              <a:t>3 </a:t>
            </a:r>
            <a:r>
              <a:rPr lang="en-US" altLang="en-US" dirty="0"/>
              <a:t>· </a:t>
            </a:r>
            <a:r>
              <a:rPr lang="en-US" altLang="en-US" b="1" i="1" dirty="0">
                <a:solidFill>
                  <a:schemeClr val="accent2"/>
                </a:solidFill>
              </a:rPr>
              <a:t>x</a:t>
            </a:r>
            <a:r>
              <a:rPr lang="en-US" altLang="en-US" dirty="0"/>
              <a:t> ·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endParaRPr lang="en-US" altLang="en-US" i="1" dirty="0"/>
          </a:p>
          <a:p>
            <a:pPr marL="990600" lvl="1" indent="-533400">
              <a:buSzTx/>
              <a:buFont typeface="Wingdings" pitchFamily="2" charset="2"/>
              <a:buNone/>
            </a:pPr>
            <a:r>
              <a:rPr lang="en-US" altLang="en-US" dirty="0"/>
              <a:t>4</a:t>
            </a:r>
            <a:r>
              <a:rPr lang="en-US" altLang="en-US" i="1" dirty="0"/>
              <a:t>x</a:t>
            </a:r>
            <a:r>
              <a:rPr lang="en-US" altLang="en-US" baseline="30000" dirty="0"/>
              <a:t>3</a:t>
            </a:r>
            <a:r>
              <a:rPr lang="en-US" altLang="en-US" dirty="0"/>
              <a:t> = </a:t>
            </a:r>
            <a:r>
              <a:rPr lang="en-US" altLang="en-US" b="1" dirty="0">
                <a:solidFill>
                  <a:schemeClr val="accent2"/>
                </a:solidFill>
              </a:rPr>
              <a:t>2</a:t>
            </a:r>
            <a:r>
              <a:rPr lang="en-US" altLang="en-US" dirty="0"/>
              <a:t> · </a:t>
            </a:r>
            <a:r>
              <a:rPr lang="en-US" altLang="en-US" dirty="0">
                <a:cs typeface="Times New Roman" pitchFamily="18" charset="0"/>
              </a:rPr>
              <a:t>2 </a:t>
            </a:r>
            <a:r>
              <a:rPr lang="en-US" altLang="en-US" dirty="0"/>
              <a:t>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</a:rPr>
              <a:t>x</a:t>
            </a:r>
            <a:r>
              <a:rPr lang="en-US" altLang="en-US" dirty="0"/>
              <a:t> 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/>
              <a:t> </a:t>
            </a:r>
          </a:p>
          <a:p>
            <a:pPr marL="990600" lvl="1" indent="-533400">
              <a:buSzTx/>
              <a:buFont typeface="Wingdings" pitchFamily="2" charset="2"/>
              <a:buNone/>
            </a:pPr>
            <a:r>
              <a:rPr lang="en-US" altLang="en-US" dirty="0"/>
              <a:t>So the GCF is </a:t>
            </a:r>
            <a:r>
              <a:rPr lang="en-US" altLang="en-US" b="1" dirty="0">
                <a:solidFill>
                  <a:schemeClr val="accent2"/>
                </a:solidFill>
                <a:cs typeface="Times New Roman" pitchFamily="18" charset="0"/>
              </a:rPr>
              <a:t>2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</a:rPr>
              <a:t>x</a:t>
            </a:r>
            <a:r>
              <a:rPr lang="en-US" altLang="en-US" dirty="0"/>
              <a:t> 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dirty="0"/>
              <a:t>·</a:t>
            </a:r>
            <a:r>
              <a:rPr lang="en-US" altLang="en-US" dirty="0">
                <a:cs typeface="Times New Roman" pitchFamily="18" charset="0"/>
              </a:rPr>
              <a:t> </a:t>
            </a:r>
            <a:r>
              <a:rPr lang="en-US" altLang="en-US" b="1" i="1" dirty="0">
                <a:solidFill>
                  <a:schemeClr val="accent2"/>
                </a:solidFill>
                <a:cs typeface="Times New Roman" pitchFamily="18" charset="0"/>
              </a:rPr>
              <a:t>x</a:t>
            </a:r>
            <a:r>
              <a:rPr lang="en-US" altLang="en-US" dirty="0"/>
              <a:t> = 2</a:t>
            </a:r>
            <a:r>
              <a:rPr lang="en-US" altLang="en-US" i="1" dirty="0"/>
              <a:t>x</a:t>
            </a:r>
            <a:r>
              <a:rPr lang="en-US" altLang="en-US" baseline="30000" dirty="0"/>
              <a:t>3</a:t>
            </a:r>
          </a:p>
        </p:txBody>
      </p:sp>
      <p:sp>
        <p:nvSpPr>
          <p:cNvPr id="1241094" name="Text Box 6"/>
          <p:cNvSpPr txBox="1">
            <a:spLocks noChangeArrowheads="1"/>
          </p:cNvSpPr>
          <p:nvPr/>
        </p:nvSpPr>
        <p:spPr bwMode="auto">
          <a:xfrm>
            <a:off x="914400" y="990600"/>
            <a:ext cx="7315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dirty="0"/>
              <a:t>Find the GCF of each list of terms.</a:t>
            </a:r>
          </a:p>
        </p:txBody>
      </p:sp>
      <p:sp>
        <p:nvSpPr>
          <p:cNvPr id="1241095" name="Rectangle 7"/>
          <p:cNvSpPr>
            <a:spLocks noChangeArrowheads="1"/>
          </p:cNvSpPr>
          <p:nvPr/>
        </p:nvSpPr>
        <p:spPr bwMode="auto">
          <a:xfrm>
            <a:off x="457200" y="21431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r>
              <a:rPr lang="en-US" altLang="en-US"/>
              <a:t>Greatest Common Factor</a:t>
            </a:r>
          </a:p>
        </p:txBody>
      </p:sp>
    </p:spTree>
    <p:extLst>
      <p:ext uri="{BB962C8B-B14F-4D97-AF65-F5344CB8AC3E}">
        <p14:creationId xmlns:p14="http://schemas.microsoft.com/office/powerpoint/2010/main" val="38399602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1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1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1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1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410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410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410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410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0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410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1090" grpId="0" build="p" bldLvl="2" autoUpdateAnimBg="0"/>
      <p:bldP spid="124109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7" name="Text Box 5"/>
          <p:cNvSpPr txBox="1">
            <a:spLocks noChangeArrowheads="1"/>
          </p:cNvSpPr>
          <p:nvPr/>
        </p:nvSpPr>
        <p:spPr bwMode="auto">
          <a:xfrm>
            <a:off x="825843" y="826445"/>
            <a:ext cx="73152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2800" dirty="0" smtClean="0"/>
          </a:p>
          <a:p>
            <a:r>
              <a:rPr lang="en-US" altLang="en-US" sz="2800" dirty="0" smtClean="0"/>
              <a:t>Find </a:t>
            </a:r>
            <a:r>
              <a:rPr lang="en-US" altLang="en-US" sz="2800" dirty="0"/>
              <a:t>the GCF of the following list of terms.</a:t>
            </a:r>
          </a:p>
        </p:txBody>
      </p:sp>
      <p:sp>
        <p:nvSpPr>
          <p:cNvPr id="1242118" name="Text Box 6"/>
          <p:cNvSpPr txBox="1">
            <a:spLocks noChangeArrowheads="1"/>
          </p:cNvSpPr>
          <p:nvPr/>
        </p:nvSpPr>
        <p:spPr bwMode="auto">
          <a:xfrm>
            <a:off x="1315994" y="1828800"/>
            <a:ext cx="6858000" cy="3237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en-US" sz="2800" i="1" dirty="0" smtClean="0"/>
              <a:t>7) a</a:t>
            </a:r>
            <a:r>
              <a:rPr lang="en-US" altLang="en-US" sz="2800" baseline="30000" dirty="0" smtClean="0"/>
              <a:t>3</a:t>
            </a:r>
            <a:r>
              <a:rPr lang="en-US" altLang="en-US" sz="2800" i="1" dirty="0" smtClean="0"/>
              <a:t>b</a:t>
            </a:r>
            <a:r>
              <a:rPr lang="en-US" altLang="en-US" sz="2800" baseline="30000" dirty="0" smtClean="0"/>
              <a:t>2</a:t>
            </a:r>
            <a:r>
              <a:rPr lang="en-US" altLang="en-US" sz="2800" dirty="0"/>
              <a:t>, </a:t>
            </a:r>
            <a:r>
              <a:rPr lang="en-US" altLang="en-US" sz="2800" i="1" dirty="0"/>
              <a:t>a</a:t>
            </a:r>
            <a:r>
              <a:rPr lang="en-US" altLang="en-US" sz="2800" baseline="30000" dirty="0"/>
              <a:t>2</a:t>
            </a:r>
            <a:r>
              <a:rPr lang="en-US" altLang="en-US" sz="2800" i="1" dirty="0"/>
              <a:t>b</a:t>
            </a:r>
            <a:r>
              <a:rPr lang="en-US" altLang="en-US" sz="2800" baseline="30000" dirty="0"/>
              <a:t>5</a:t>
            </a:r>
            <a:r>
              <a:rPr lang="en-US" altLang="en-US" sz="2800" dirty="0"/>
              <a:t> and </a:t>
            </a:r>
            <a:r>
              <a:rPr lang="en-US" altLang="en-US" sz="2800" i="1" dirty="0"/>
              <a:t>a</a:t>
            </a:r>
            <a:r>
              <a:rPr lang="en-US" altLang="en-US" sz="2800" baseline="30000" dirty="0"/>
              <a:t>4</a:t>
            </a:r>
            <a:r>
              <a:rPr lang="en-US" altLang="en-US" sz="2800" i="1" dirty="0"/>
              <a:t>b</a:t>
            </a:r>
            <a:r>
              <a:rPr lang="en-US" altLang="en-US" sz="2800" baseline="30000" dirty="0"/>
              <a:t>7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i="1" dirty="0"/>
              <a:t>a</a:t>
            </a:r>
            <a:r>
              <a:rPr lang="en-US" altLang="en-US" sz="2800" baseline="30000" dirty="0"/>
              <a:t>3</a:t>
            </a:r>
            <a:r>
              <a:rPr lang="en-US" altLang="en-US" sz="2800" i="1" dirty="0"/>
              <a:t>b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= </a:t>
            </a:r>
            <a:r>
              <a:rPr lang="en-US" altLang="en-US" sz="2800" b="1" i="1" dirty="0">
                <a:solidFill>
                  <a:schemeClr val="accent2"/>
                </a:solidFill>
              </a:rPr>
              <a:t>a</a:t>
            </a:r>
            <a:r>
              <a:rPr lang="en-US" altLang="en-US" sz="2800" dirty="0"/>
              <a:t> ·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a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i="1" dirty="0">
                <a:cs typeface="Times New Roman" pitchFamily="18" charset="0"/>
              </a:rPr>
              <a:t>a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b</a:t>
            </a:r>
            <a:endParaRPr lang="en-US" altLang="en-US" sz="2800" b="1" i="1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i="1" dirty="0"/>
              <a:t>a</a:t>
            </a:r>
            <a:r>
              <a:rPr lang="en-US" altLang="en-US" sz="2800" baseline="30000" dirty="0"/>
              <a:t>2</a:t>
            </a:r>
            <a:r>
              <a:rPr lang="en-US" altLang="en-US" sz="2800" i="1" dirty="0"/>
              <a:t>b</a:t>
            </a:r>
            <a:r>
              <a:rPr lang="en-US" altLang="en-US" sz="2800" baseline="30000" dirty="0"/>
              <a:t>5</a:t>
            </a:r>
            <a:r>
              <a:rPr lang="en-US" altLang="en-US" sz="2800" dirty="0"/>
              <a:t> = </a:t>
            </a:r>
            <a:r>
              <a:rPr lang="en-US" altLang="en-US" sz="2800" b="1" i="1" dirty="0">
                <a:solidFill>
                  <a:schemeClr val="accent2"/>
                </a:solidFill>
              </a:rPr>
              <a:t>a</a:t>
            </a:r>
            <a:r>
              <a:rPr lang="en-US" altLang="en-US" sz="2800" dirty="0"/>
              <a:t> 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a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b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endParaRPr lang="en-US" altLang="en-US" sz="2800" dirty="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altLang="en-US" sz="2800" i="1" dirty="0"/>
              <a:t>a</a:t>
            </a:r>
            <a:r>
              <a:rPr lang="en-US" altLang="en-US" sz="2800" baseline="30000" dirty="0"/>
              <a:t>4</a:t>
            </a:r>
            <a:r>
              <a:rPr lang="en-US" altLang="en-US" sz="2800" i="1" dirty="0"/>
              <a:t>b</a:t>
            </a:r>
            <a:r>
              <a:rPr lang="en-US" altLang="en-US" sz="2800" baseline="30000" dirty="0"/>
              <a:t>7</a:t>
            </a:r>
            <a:r>
              <a:rPr lang="en-US" altLang="en-US" sz="2800" dirty="0"/>
              <a:t> = </a:t>
            </a:r>
            <a:r>
              <a:rPr lang="en-US" altLang="en-US" sz="2800" b="1" i="1" dirty="0">
                <a:solidFill>
                  <a:schemeClr val="accent2"/>
                </a:solidFill>
              </a:rPr>
              <a:t>a</a:t>
            </a:r>
            <a:r>
              <a:rPr lang="en-US" altLang="en-US" sz="2800" dirty="0"/>
              <a:t> 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a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a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a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b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i="1" dirty="0">
                <a:cs typeface="Times New Roman" pitchFamily="18" charset="0"/>
              </a:rPr>
              <a:t>b</a:t>
            </a:r>
            <a:endParaRPr lang="en-US" altLang="en-US" sz="2800" baseline="300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altLang="en-US" sz="28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en-US" sz="2800" dirty="0" smtClean="0"/>
              <a:t>So </a:t>
            </a:r>
            <a:r>
              <a:rPr lang="en-US" altLang="en-US" sz="2800" dirty="0"/>
              <a:t>the GCF is </a:t>
            </a:r>
            <a:r>
              <a:rPr lang="en-US" altLang="en-US" sz="2800" b="1" i="1" dirty="0">
                <a:solidFill>
                  <a:schemeClr val="accent2"/>
                </a:solidFill>
              </a:rPr>
              <a:t>a</a:t>
            </a:r>
            <a:r>
              <a:rPr lang="en-US" altLang="en-US" sz="2800" dirty="0"/>
              <a:t> 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a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b</a:t>
            </a:r>
            <a:r>
              <a:rPr lang="en-US" altLang="en-US" sz="2800" dirty="0">
                <a:cs typeface="Times New Roman" pitchFamily="18" charset="0"/>
              </a:rPr>
              <a:t> </a:t>
            </a:r>
            <a:r>
              <a:rPr lang="en-US" altLang="en-US" sz="2800" dirty="0"/>
              <a:t>· </a:t>
            </a:r>
            <a:r>
              <a:rPr lang="en-US" altLang="en-US" sz="2800" b="1" i="1" dirty="0">
                <a:solidFill>
                  <a:schemeClr val="accent2"/>
                </a:solidFill>
                <a:cs typeface="Times New Roman" pitchFamily="18" charset="0"/>
              </a:rPr>
              <a:t>b </a:t>
            </a:r>
            <a:r>
              <a:rPr lang="en-US" altLang="en-US" sz="2800" dirty="0">
                <a:cs typeface="Times New Roman" pitchFamily="18" charset="0"/>
              </a:rPr>
              <a:t>= </a:t>
            </a:r>
            <a:r>
              <a:rPr lang="en-US" altLang="en-US" sz="2800" i="1" dirty="0"/>
              <a:t>a</a:t>
            </a:r>
            <a:r>
              <a:rPr lang="en-US" altLang="en-US" sz="2800" baseline="30000" dirty="0"/>
              <a:t>2</a:t>
            </a:r>
            <a:r>
              <a:rPr lang="en-US" altLang="en-US" sz="2800" i="1" dirty="0"/>
              <a:t>b</a:t>
            </a:r>
            <a:r>
              <a:rPr lang="en-US" altLang="en-US" sz="2800" baseline="30000" dirty="0"/>
              <a:t>2</a:t>
            </a:r>
          </a:p>
        </p:txBody>
      </p:sp>
      <p:sp>
        <p:nvSpPr>
          <p:cNvPr id="1242119" name="Text Box 7"/>
          <p:cNvSpPr txBox="1">
            <a:spLocks noChangeArrowheads="1"/>
          </p:cNvSpPr>
          <p:nvPr/>
        </p:nvSpPr>
        <p:spPr bwMode="auto">
          <a:xfrm>
            <a:off x="533400" y="5181600"/>
            <a:ext cx="80772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chemeClr val="folHlink"/>
                </a:solidFill>
              </a:rPr>
              <a:t>Notice that the GCF of terms containing variables will use the smallest exponent found amongst the individual terms for each variable.</a:t>
            </a:r>
          </a:p>
        </p:txBody>
      </p:sp>
      <p:sp>
        <p:nvSpPr>
          <p:cNvPr id="1242120" name="Rectangle 8"/>
          <p:cNvSpPr>
            <a:spLocks noChangeArrowheads="1"/>
          </p:cNvSpPr>
          <p:nvPr/>
        </p:nvSpPr>
        <p:spPr bwMode="auto">
          <a:xfrm>
            <a:off x="562232" y="710632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r>
              <a:rPr lang="en-US" altLang="en-US" dirty="0"/>
              <a:t>Greatest Common Factor</a:t>
            </a:r>
          </a:p>
        </p:txBody>
      </p:sp>
    </p:spTree>
    <p:extLst>
      <p:ext uri="{BB962C8B-B14F-4D97-AF65-F5344CB8AC3E}">
        <p14:creationId xmlns:p14="http://schemas.microsoft.com/office/powerpoint/2010/main" val="30941060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2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2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2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42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42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4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2117" grpId="0" build="p" autoUpdateAnimBg="0"/>
      <p:bldP spid="1242118" grpId="0" build="p" bldLvl="2" autoUpdateAnimBg="0"/>
      <p:bldP spid="124211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138" name="Text Box 2"/>
          <p:cNvSpPr txBox="1">
            <a:spLocks noChangeArrowheads="1"/>
          </p:cNvSpPr>
          <p:nvPr/>
        </p:nvSpPr>
        <p:spPr bwMode="auto">
          <a:xfrm>
            <a:off x="533400" y="1295400"/>
            <a:ext cx="78486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/>
              <a:t>The first step in factoring a polynomial is to find the GCF of all its terms.  </a:t>
            </a:r>
          </a:p>
          <a:p>
            <a:r>
              <a:rPr lang="en-US" altLang="en-US" sz="3200"/>
              <a:t>Then we write the polynomial as a product by </a:t>
            </a:r>
            <a:r>
              <a:rPr lang="en-US" altLang="en-US" sz="3200" b="1" i="1">
                <a:solidFill>
                  <a:schemeClr val="accent2"/>
                </a:solidFill>
              </a:rPr>
              <a:t>factoring out</a:t>
            </a:r>
            <a:r>
              <a:rPr lang="en-US" altLang="en-US" sz="3200"/>
              <a:t> the GCF from all the terms.  </a:t>
            </a:r>
          </a:p>
          <a:p>
            <a:r>
              <a:rPr lang="en-US" altLang="en-US" sz="3200"/>
              <a:t>The remaining factors in each term will form a polynomial.</a:t>
            </a:r>
          </a:p>
        </p:txBody>
      </p:sp>
      <p:sp>
        <p:nvSpPr>
          <p:cNvPr id="1243139" name="Rectangle 3"/>
          <p:cNvSpPr>
            <a:spLocks noChangeArrowheads="1"/>
          </p:cNvSpPr>
          <p:nvPr/>
        </p:nvSpPr>
        <p:spPr bwMode="auto">
          <a:xfrm>
            <a:off x="457200" y="214313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1pPr>
            <a:lvl2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2pPr>
            <a:lvl3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3pPr>
            <a:lvl4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4pPr>
            <a:lvl5pPr algn="ctr">
              <a:spcBef>
                <a:spcPct val="0"/>
              </a:spcBef>
              <a:defRPr sz="4400" b="1">
                <a:solidFill>
                  <a:schemeClr val="bg2"/>
                </a:solidFill>
                <a:latin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2"/>
                </a:solidFill>
                <a:latin typeface="Times New Roman" pitchFamily="18" charset="0"/>
              </a:defRPr>
            </a:lvl9pPr>
          </a:lstStyle>
          <a:p>
            <a:endParaRPr lang="en-US" altLang="en-US" dirty="0" smtClean="0"/>
          </a:p>
          <a:p>
            <a:r>
              <a:rPr lang="en-US" altLang="en-US" dirty="0" smtClean="0"/>
              <a:t>Factoring </a:t>
            </a:r>
            <a:r>
              <a:rPr lang="en-US" altLang="en-US" dirty="0"/>
              <a:t>Polynomials</a:t>
            </a:r>
          </a:p>
        </p:txBody>
      </p:sp>
    </p:spTree>
    <p:extLst>
      <p:ext uri="{BB962C8B-B14F-4D97-AF65-F5344CB8AC3E}">
        <p14:creationId xmlns:p14="http://schemas.microsoft.com/office/powerpoint/2010/main" val="2940290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3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3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3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3138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38</TotalTime>
  <Words>940</Words>
  <Application>Microsoft Office PowerPoint</Application>
  <PresentationFormat>On-screen Show (4:3)</PresentationFormat>
  <Paragraphs>122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Austin</vt:lpstr>
      <vt:lpstr>Equation</vt:lpstr>
      <vt:lpstr>Factoring Binomials </vt:lpstr>
      <vt:lpstr>PowerPoint Presentation</vt:lpstr>
      <vt:lpstr>       Factors</vt:lpstr>
      <vt:lpstr>Greatest Common Factor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Difference of Two Squares</vt:lpstr>
      <vt:lpstr>Difference of Two Squares</vt:lpstr>
      <vt:lpstr>PowerPoint Presentation</vt:lpstr>
      <vt:lpstr>PowerPoint Presentation</vt:lpstr>
      <vt:lpstr> Try These</vt:lpstr>
      <vt:lpstr>PowerPoint Presentation</vt:lpstr>
      <vt:lpstr>PowerPoint Presentation</vt:lpstr>
      <vt:lpstr>       Difference and Sum of  Two Cubes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Factoring Binomials </dc:title>
  <dc:creator>test</dc:creator>
  <cp:lastModifiedBy>test</cp:lastModifiedBy>
  <cp:revision>9</cp:revision>
  <dcterms:created xsi:type="dcterms:W3CDTF">2014-09-23T11:43:06Z</dcterms:created>
  <dcterms:modified xsi:type="dcterms:W3CDTF">2014-09-23T17:47:28Z</dcterms:modified>
</cp:coreProperties>
</file>